
<file path=[Content_Types].xml><?xml version="1.0" encoding="utf-8"?>
<Types xmlns="http://schemas.openxmlformats.org/package/2006/content-types">
  <Default Extension="png" ContentType="image/png"/>
  <Default Extension="xlsm" ContentType="application/vnd.ms-excel.sheet.macroEnabled.12"/>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Lato" panose="020B0604020202020204" charset="0"/>
      <p:regular r:id="rId32"/>
    </p:embeddedFont>
    <p:embeddedFont>
      <p:font typeface="Lato Bold" panose="020B0604020202020204" charset="0"/>
      <p:regular r:id="rId33"/>
    </p:embeddedFont>
    <p:embeddedFont>
      <p:font typeface="Canva Sans" panose="020B0604020202020204" charset="0"/>
      <p:regular r:id="rId34"/>
    </p:embeddedFont>
    <p:embeddedFont>
      <p:font typeface="Arial Bold" panose="020B0704020202020204" pitchFamily="34" charset="0"/>
      <p:bold r:id="rId35"/>
    </p:embeddedFont>
    <p:embeddedFont>
      <p:font typeface="Calibri" panose="020F0502020204030204" pitchFamily="34" charset="0"/>
      <p:regular r:id="rId36"/>
      <p:bold r:id="rId37"/>
      <p:italic r:id="rId38"/>
      <p:boldItalic r:id="rId39"/>
    </p:embeddedFont>
    <p:embeddedFont>
      <p:font typeface="Arial Black" panose="020B0A04020102020204" pitchFamily="34" charset="0"/>
      <p:bold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9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wmf"/><Relationship Id="rId4" Type="http://schemas.openxmlformats.org/officeDocument/2006/relationships/package" Target="../embeddings/Microsoft_Excel_Macro-Enabled_Worksheet1.xlsm"/></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3873975" y="1801564"/>
            <a:ext cx="9656280" cy="1166986"/>
          </a:xfrm>
          <a:prstGeom prst="rect">
            <a:avLst/>
          </a:prstGeom>
        </p:spPr>
        <p:txBody>
          <a:bodyPr lIns="0" tIns="0" rIns="0" bIns="0" rtlCol="0" anchor="t">
            <a:spAutoFit/>
          </a:bodyPr>
          <a:lstStyle/>
          <a:p>
            <a:pPr algn="ctr">
              <a:lnSpc>
                <a:spcPts val="9100"/>
              </a:lnSpc>
            </a:pPr>
            <a:r>
              <a:rPr lang="en-US" sz="6500" dirty="0">
                <a:solidFill>
                  <a:srgbClr val="2E2E2E"/>
                </a:solidFill>
                <a:latin typeface="Arial Bold" panose="020B0704020202020204" pitchFamily="34" charset="0"/>
                <a:cs typeface="Arial Bold" panose="020B0704020202020204" pitchFamily="34" charset="0"/>
              </a:rPr>
              <a:t>BUSINESS PROPOSAL</a:t>
            </a:r>
          </a:p>
        </p:txBody>
      </p:sp>
      <p:grpSp>
        <p:nvGrpSpPr>
          <p:cNvPr id="6" name="Group 6"/>
          <p:cNvGrpSpPr/>
          <p:nvPr/>
        </p:nvGrpSpPr>
        <p:grpSpPr>
          <a:xfrm rot="-5400000">
            <a:off x="5043934" y="-4722198"/>
            <a:ext cx="331261" cy="9775657"/>
            <a:chOff x="0" y="0"/>
            <a:chExt cx="87246" cy="2574659"/>
          </a:xfrm>
        </p:grpSpPr>
        <p:sp>
          <p:nvSpPr>
            <p:cNvPr id="7" name="Freeform 7"/>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8" name="TextBox 8"/>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0"/>
            <a:ext cx="331261" cy="4857241"/>
            <a:chOff x="0" y="0"/>
            <a:chExt cx="87246" cy="1279273"/>
          </a:xfrm>
        </p:grpSpPr>
        <p:sp>
          <p:nvSpPr>
            <p:cNvPr id="10" name="Freeform 10"/>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1" name="TextBox 11"/>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4786371"/>
            <a:ext cx="331261" cy="5524484"/>
            <a:chOff x="0" y="0"/>
            <a:chExt cx="87246" cy="1455008"/>
          </a:xfrm>
        </p:grpSpPr>
        <p:sp>
          <p:nvSpPr>
            <p:cNvPr id="13" name="Freeform 13"/>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4" name="TextBox 14"/>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4027066" y="-3929673"/>
            <a:ext cx="331261" cy="8190607"/>
            <a:chOff x="0" y="0"/>
            <a:chExt cx="87246" cy="2157197"/>
          </a:xfrm>
        </p:grpSpPr>
        <p:sp>
          <p:nvSpPr>
            <p:cNvPr id="16" name="Freeform 16"/>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7" name="TextBox 17"/>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7956739" y="0"/>
            <a:ext cx="331261" cy="3012480"/>
            <a:chOff x="0" y="0"/>
            <a:chExt cx="87246" cy="793410"/>
          </a:xfrm>
        </p:grpSpPr>
        <p:sp>
          <p:nvSpPr>
            <p:cNvPr id="19" name="Freeform 19"/>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0" name="TextBox 20"/>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5400000">
            <a:off x="17610603" y="9775233"/>
            <a:ext cx="331261" cy="692272"/>
            <a:chOff x="0" y="0"/>
            <a:chExt cx="87246" cy="182327"/>
          </a:xfrm>
        </p:grpSpPr>
        <p:sp>
          <p:nvSpPr>
            <p:cNvPr id="22" name="Freeform 22"/>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3" name="TextBox 23"/>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rot="-5400000">
            <a:off x="1637154" y="8484216"/>
            <a:ext cx="331261" cy="3274307"/>
            <a:chOff x="0" y="0"/>
            <a:chExt cx="87246" cy="862369"/>
          </a:xfrm>
        </p:grpSpPr>
        <p:sp>
          <p:nvSpPr>
            <p:cNvPr id="25" name="Freeform 25"/>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6" name="TextBox 26"/>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5400000">
            <a:off x="10235886" y="3037756"/>
            <a:ext cx="331261" cy="14167228"/>
            <a:chOff x="0" y="0"/>
            <a:chExt cx="87246" cy="3731286"/>
          </a:xfrm>
        </p:grpSpPr>
        <p:sp>
          <p:nvSpPr>
            <p:cNvPr id="28" name="Freeform 28"/>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9" name="TextBox 29"/>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10097393" y="6371695"/>
            <a:ext cx="6702461" cy="2851155"/>
          </a:xfrm>
          <a:prstGeom prst="rect">
            <a:avLst/>
          </a:prstGeom>
        </p:spPr>
        <p:txBody>
          <a:bodyPr lIns="0" tIns="0" rIns="0" bIns="0" rtlCol="0" anchor="t">
            <a:spAutoFit/>
          </a:bodyPr>
          <a:lstStyle/>
          <a:p>
            <a:pPr algn="ctr">
              <a:lnSpc>
                <a:spcPts val="5773"/>
              </a:lnSpc>
            </a:pPr>
            <a:r>
              <a:rPr lang="en-US" sz="4123">
                <a:solidFill>
                  <a:srgbClr val="4D4D4D"/>
                </a:solidFill>
                <a:latin typeface="Arial Bold"/>
              </a:rPr>
              <a:t>Submitted by</a:t>
            </a:r>
          </a:p>
          <a:p>
            <a:pPr algn="ctr">
              <a:lnSpc>
                <a:spcPts val="5524"/>
              </a:lnSpc>
            </a:pPr>
            <a:r>
              <a:rPr lang="en-US" sz="3707">
                <a:solidFill>
                  <a:srgbClr val="4D4D4D"/>
                </a:solidFill>
                <a:latin typeface="Lato"/>
              </a:rPr>
              <a:t>NANDHINI DEVI M</a:t>
            </a:r>
          </a:p>
          <a:p>
            <a:pPr algn="ctr">
              <a:lnSpc>
                <a:spcPts val="5524"/>
              </a:lnSpc>
            </a:pPr>
            <a:r>
              <a:rPr lang="en-US" sz="3707">
                <a:solidFill>
                  <a:srgbClr val="4D4D4D"/>
                </a:solidFill>
                <a:latin typeface="Lato"/>
              </a:rPr>
              <a:t>REG NO: 36822009</a:t>
            </a:r>
          </a:p>
          <a:p>
            <a:pPr algn="ctr">
              <a:lnSpc>
                <a:spcPts val="5524"/>
              </a:lnSpc>
            </a:pPr>
            <a:r>
              <a:rPr lang="en-US" sz="3707">
                <a:solidFill>
                  <a:srgbClr val="4D4D4D"/>
                </a:solidFill>
                <a:latin typeface="Lato"/>
              </a:rPr>
              <a:t>MCA  </a:t>
            </a:r>
          </a:p>
        </p:txBody>
      </p:sp>
      <p:sp>
        <p:nvSpPr>
          <p:cNvPr id="31" name="TextBox 31"/>
          <p:cNvSpPr txBox="1"/>
          <p:nvPr/>
        </p:nvSpPr>
        <p:spPr>
          <a:xfrm>
            <a:off x="3657600" y="3484370"/>
            <a:ext cx="9656280" cy="2154436"/>
          </a:xfrm>
          <a:prstGeom prst="rect">
            <a:avLst/>
          </a:prstGeom>
        </p:spPr>
        <p:txBody>
          <a:bodyPr lIns="0" tIns="0" rIns="0" bIns="0" rtlCol="0" anchor="t">
            <a:spAutoFit/>
          </a:bodyPr>
          <a:lstStyle/>
          <a:p>
            <a:pPr algn="ctr">
              <a:lnSpc>
                <a:spcPts val="8400"/>
              </a:lnSpc>
            </a:pPr>
            <a:r>
              <a:rPr lang="en-US" sz="6000" dirty="0">
                <a:solidFill>
                  <a:srgbClr val="2E2E2E"/>
                </a:solidFill>
                <a:latin typeface="Arial Black" panose="020B0A04020102020204" pitchFamily="34" charset="0"/>
              </a:rPr>
              <a:t>  </a:t>
            </a:r>
            <a:r>
              <a:rPr lang="en-US" sz="6000" u="sng" dirty="0">
                <a:solidFill>
                  <a:srgbClr val="2E2E2E"/>
                </a:solidFill>
                <a:latin typeface="Arial Black" panose="020B0A04020102020204" pitchFamily="34" charset="0"/>
              </a:rPr>
              <a:t>“Location Analysis” for Super Market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972770" y="2077740"/>
            <a:ext cx="16286530" cy="7082137"/>
          </a:xfrm>
          <a:custGeom>
            <a:avLst/>
            <a:gdLst/>
            <a:ahLst/>
            <a:cxnLst/>
            <a:rect l="l" t="t" r="r" b="b"/>
            <a:pathLst>
              <a:path w="16286530" h="7082137">
                <a:moveTo>
                  <a:pt x="0" y="0"/>
                </a:moveTo>
                <a:lnTo>
                  <a:pt x="16286530" y="0"/>
                </a:lnTo>
                <a:lnTo>
                  <a:pt x="16286530" y="7082137"/>
                </a:lnTo>
                <a:lnTo>
                  <a:pt x="0" y="7082137"/>
                </a:lnTo>
                <a:lnTo>
                  <a:pt x="0" y="0"/>
                </a:lnTo>
                <a:close/>
              </a:path>
            </a:pathLst>
          </a:custGeom>
          <a:blipFill>
            <a:blip r:embed="rId2"/>
            <a:stretch>
              <a:fillRect/>
            </a:stretch>
          </a:blipFill>
        </p:spPr>
      </p:sp>
      <p:sp>
        <p:nvSpPr>
          <p:cNvPr id="30" name="TextBox 30"/>
          <p:cNvSpPr txBox="1"/>
          <p:nvPr/>
        </p:nvSpPr>
        <p:spPr>
          <a:xfrm>
            <a:off x="716170" y="817279"/>
            <a:ext cx="16324640"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Step 3: Finding duplicate data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28700" y="2160283"/>
            <a:ext cx="16230600" cy="3449930"/>
          </a:xfrm>
          <a:custGeom>
            <a:avLst/>
            <a:gdLst/>
            <a:ahLst/>
            <a:cxnLst/>
            <a:rect l="l" t="t" r="r" b="b"/>
            <a:pathLst>
              <a:path w="16230600" h="3449930">
                <a:moveTo>
                  <a:pt x="0" y="0"/>
                </a:moveTo>
                <a:lnTo>
                  <a:pt x="16230600" y="0"/>
                </a:lnTo>
                <a:lnTo>
                  <a:pt x="16230600" y="3449930"/>
                </a:lnTo>
                <a:lnTo>
                  <a:pt x="0" y="3449930"/>
                </a:lnTo>
                <a:lnTo>
                  <a:pt x="0" y="0"/>
                </a:lnTo>
                <a:close/>
              </a:path>
            </a:pathLst>
          </a:custGeom>
          <a:blipFill>
            <a:blip r:embed="rId2"/>
            <a:stretch>
              <a:fillRect b="-2978"/>
            </a:stretch>
          </a:blipFill>
        </p:spPr>
      </p:sp>
      <p:sp>
        <p:nvSpPr>
          <p:cNvPr id="30" name="TextBox 30"/>
          <p:cNvSpPr txBox="1"/>
          <p:nvPr/>
        </p:nvSpPr>
        <p:spPr>
          <a:xfrm>
            <a:off x="744169" y="766472"/>
            <a:ext cx="16799661" cy="139381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Analysis 1: </a:t>
            </a:r>
            <a:r>
              <a:rPr lang="en-US" sz="4000">
                <a:solidFill>
                  <a:srgbClr val="2E2E2E"/>
                </a:solidFill>
                <a:latin typeface="Lato Bold"/>
              </a:rPr>
              <a:t>  Which Region is the Most Profitable ?</a:t>
            </a:r>
          </a:p>
          <a:p>
            <a:pPr>
              <a:lnSpc>
                <a:spcPts val="5600"/>
              </a:lnSpc>
            </a:pPr>
            <a:endParaRPr lang="en-US" sz="4000">
              <a:solidFill>
                <a:srgbClr val="2E2E2E"/>
              </a:solidFill>
              <a:latin typeface="Lato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28700" y="2023429"/>
            <a:ext cx="14624743" cy="6240143"/>
          </a:xfrm>
          <a:custGeom>
            <a:avLst/>
            <a:gdLst/>
            <a:ahLst/>
            <a:cxnLst/>
            <a:rect l="l" t="t" r="r" b="b"/>
            <a:pathLst>
              <a:path w="14624743" h="6240143">
                <a:moveTo>
                  <a:pt x="0" y="0"/>
                </a:moveTo>
                <a:lnTo>
                  <a:pt x="14624743" y="0"/>
                </a:lnTo>
                <a:lnTo>
                  <a:pt x="14624743" y="6240142"/>
                </a:lnTo>
                <a:lnTo>
                  <a:pt x="0" y="6240142"/>
                </a:lnTo>
                <a:lnTo>
                  <a:pt x="0" y="0"/>
                </a:lnTo>
                <a:close/>
              </a:path>
            </a:pathLst>
          </a:custGeom>
          <a:blipFill>
            <a:blip r:embed="rId2"/>
            <a:stretch>
              <a:fillRect r="-4080"/>
            </a:stretch>
          </a:blipFill>
        </p:spPr>
      </p:sp>
      <p:sp>
        <p:nvSpPr>
          <p:cNvPr id="30" name="TextBox 30"/>
          <p:cNvSpPr txBox="1"/>
          <p:nvPr/>
        </p:nvSpPr>
        <p:spPr>
          <a:xfrm>
            <a:off x="1028700" y="942975"/>
            <a:ext cx="8492112"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Output:</a:t>
            </a:r>
          </a:p>
        </p:txBody>
      </p:sp>
      <p:sp>
        <p:nvSpPr>
          <p:cNvPr id="31" name="TextBox 31"/>
          <p:cNvSpPr txBox="1"/>
          <p:nvPr/>
        </p:nvSpPr>
        <p:spPr>
          <a:xfrm>
            <a:off x="1120981" y="8518532"/>
            <a:ext cx="16799661" cy="1436291"/>
          </a:xfrm>
          <a:prstGeom prst="rect">
            <a:avLst/>
          </a:prstGeom>
        </p:spPr>
        <p:txBody>
          <a:bodyPr lIns="0" tIns="0" rIns="0" bIns="0" rtlCol="0" anchor="t">
            <a:spAutoFit/>
          </a:bodyPr>
          <a:lstStyle/>
          <a:p>
            <a:pPr>
              <a:lnSpc>
                <a:spcPts val="5600"/>
              </a:lnSpc>
            </a:pPr>
            <a:r>
              <a:rPr lang="en-US" sz="4000" dirty="0" smtClean="0">
                <a:solidFill>
                  <a:srgbClr val="2E2E2E"/>
                </a:solidFill>
                <a:latin typeface="Lato Bold"/>
              </a:rPr>
              <a:t>East </a:t>
            </a:r>
            <a:r>
              <a:rPr lang="en-US" sz="4000" dirty="0">
                <a:solidFill>
                  <a:srgbClr val="2E2E2E"/>
                </a:solidFill>
                <a:latin typeface="Lato Bold"/>
              </a:rPr>
              <a:t>and West region are most profitable.</a:t>
            </a:r>
          </a:p>
          <a:p>
            <a:pPr>
              <a:lnSpc>
                <a:spcPts val="5600"/>
              </a:lnSpc>
            </a:pPr>
            <a:endParaRPr lang="en-US" sz="4000" dirty="0">
              <a:solidFill>
                <a:srgbClr val="2E2E2E"/>
              </a:solidFill>
              <a:latin typeface="Lato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763191" y="641357"/>
            <a:ext cx="16025942" cy="68896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Inference and interpretation:</a:t>
            </a:r>
          </a:p>
        </p:txBody>
      </p:sp>
      <p:grpSp>
        <p:nvGrpSpPr>
          <p:cNvPr id="6" name="Group 6"/>
          <p:cNvGrpSpPr/>
          <p:nvPr/>
        </p:nvGrpSpPr>
        <p:grpSpPr>
          <a:xfrm rot="-5400000">
            <a:off x="5043934" y="-4722198"/>
            <a:ext cx="331261" cy="9775657"/>
            <a:chOff x="0" y="0"/>
            <a:chExt cx="87246" cy="2574659"/>
          </a:xfrm>
        </p:grpSpPr>
        <p:sp>
          <p:nvSpPr>
            <p:cNvPr id="7" name="Freeform 7"/>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8" name="TextBox 8"/>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0"/>
            <a:ext cx="331261" cy="4857241"/>
            <a:chOff x="0" y="0"/>
            <a:chExt cx="87246" cy="1279273"/>
          </a:xfrm>
        </p:grpSpPr>
        <p:sp>
          <p:nvSpPr>
            <p:cNvPr id="10" name="Freeform 10"/>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1" name="TextBox 11"/>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4786371"/>
            <a:ext cx="331261" cy="5524484"/>
            <a:chOff x="0" y="0"/>
            <a:chExt cx="87246" cy="1455008"/>
          </a:xfrm>
        </p:grpSpPr>
        <p:sp>
          <p:nvSpPr>
            <p:cNvPr id="13" name="Freeform 13"/>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4" name="TextBox 14"/>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4027066" y="-3929673"/>
            <a:ext cx="331261" cy="8190607"/>
            <a:chOff x="0" y="0"/>
            <a:chExt cx="87246" cy="2157197"/>
          </a:xfrm>
        </p:grpSpPr>
        <p:sp>
          <p:nvSpPr>
            <p:cNvPr id="16" name="Freeform 16"/>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7" name="TextBox 17"/>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7956739" y="0"/>
            <a:ext cx="331261" cy="3012480"/>
            <a:chOff x="0" y="0"/>
            <a:chExt cx="87246" cy="793410"/>
          </a:xfrm>
        </p:grpSpPr>
        <p:sp>
          <p:nvSpPr>
            <p:cNvPr id="19" name="Freeform 19"/>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0" name="TextBox 20"/>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5400000">
            <a:off x="17610603" y="9775233"/>
            <a:ext cx="331261" cy="692272"/>
            <a:chOff x="0" y="0"/>
            <a:chExt cx="87246" cy="182327"/>
          </a:xfrm>
        </p:grpSpPr>
        <p:sp>
          <p:nvSpPr>
            <p:cNvPr id="22" name="Freeform 22"/>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3" name="TextBox 23"/>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rot="-5400000">
            <a:off x="1637154" y="8484216"/>
            <a:ext cx="331261" cy="3274307"/>
            <a:chOff x="0" y="0"/>
            <a:chExt cx="87246" cy="862369"/>
          </a:xfrm>
        </p:grpSpPr>
        <p:sp>
          <p:nvSpPr>
            <p:cNvPr id="25" name="Freeform 25"/>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6" name="TextBox 26"/>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5400000">
            <a:off x="10235886" y="3037756"/>
            <a:ext cx="331261" cy="14167228"/>
            <a:chOff x="0" y="0"/>
            <a:chExt cx="87246" cy="3731286"/>
          </a:xfrm>
        </p:grpSpPr>
        <p:sp>
          <p:nvSpPr>
            <p:cNvPr id="28" name="Freeform 28"/>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9" name="TextBox 29"/>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876827" y="2203604"/>
            <a:ext cx="16496109" cy="1313166"/>
          </a:xfrm>
          <a:prstGeom prst="rect">
            <a:avLst/>
          </a:prstGeom>
        </p:spPr>
        <p:txBody>
          <a:bodyPr lIns="0" tIns="0" rIns="0" bIns="0" rtlCol="0" anchor="t">
            <a:spAutoFit/>
          </a:bodyPr>
          <a:lstStyle/>
          <a:p>
            <a:pPr>
              <a:lnSpc>
                <a:spcPts val="5320"/>
              </a:lnSpc>
            </a:pPr>
            <a:r>
              <a:rPr lang="en-US" sz="3800" u="sng" dirty="0">
                <a:solidFill>
                  <a:srgbClr val="2E2E2E"/>
                </a:solidFill>
                <a:latin typeface="Lato Bold"/>
              </a:rPr>
              <a:t>Inference:  </a:t>
            </a:r>
            <a:r>
              <a:rPr lang="en-US" sz="3800" dirty="0">
                <a:solidFill>
                  <a:srgbClr val="2E2E2E"/>
                </a:solidFill>
                <a:latin typeface="Lato Bold"/>
              </a:rPr>
              <a:t>  </a:t>
            </a:r>
            <a:r>
              <a:rPr lang="en-US" sz="3800" dirty="0">
                <a:solidFill>
                  <a:srgbClr val="2E2E2E"/>
                </a:solidFill>
                <a:latin typeface="Lato"/>
              </a:rPr>
              <a:t>The West region emerges as the most profitable, with a total profit of </a:t>
            </a:r>
            <a:r>
              <a:rPr lang="en-US" sz="3800" dirty="0">
                <a:solidFill>
                  <a:srgbClr val="2E2E2E"/>
                </a:solidFill>
                <a:latin typeface="Lato Bold"/>
              </a:rPr>
              <a:t>108418.4489</a:t>
            </a:r>
          </a:p>
        </p:txBody>
      </p:sp>
      <p:sp>
        <p:nvSpPr>
          <p:cNvPr id="31" name="TextBox 31"/>
          <p:cNvSpPr txBox="1"/>
          <p:nvPr/>
        </p:nvSpPr>
        <p:spPr>
          <a:xfrm>
            <a:off x="895945" y="4170813"/>
            <a:ext cx="16496109" cy="1979916"/>
          </a:xfrm>
          <a:prstGeom prst="rect">
            <a:avLst/>
          </a:prstGeom>
        </p:spPr>
        <p:txBody>
          <a:bodyPr lIns="0" tIns="0" rIns="0" bIns="0" rtlCol="0" anchor="t">
            <a:spAutoFit/>
          </a:bodyPr>
          <a:lstStyle/>
          <a:p>
            <a:pPr>
              <a:lnSpc>
                <a:spcPts val="5320"/>
              </a:lnSpc>
            </a:pPr>
            <a:r>
              <a:rPr lang="en-US" sz="3800" u="sng" dirty="0">
                <a:solidFill>
                  <a:srgbClr val="2E2E2E"/>
                </a:solidFill>
                <a:latin typeface="Lato Bold"/>
              </a:rPr>
              <a:t>Interpretation: </a:t>
            </a:r>
            <a:r>
              <a:rPr lang="en-US" sz="3800" dirty="0">
                <a:solidFill>
                  <a:srgbClr val="2E2E2E"/>
                </a:solidFill>
                <a:latin typeface="Lato Bold"/>
              </a:rPr>
              <a:t>   </a:t>
            </a:r>
            <a:r>
              <a:rPr lang="en-US" sz="3800" dirty="0">
                <a:solidFill>
                  <a:srgbClr val="2E2E2E"/>
                </a:solidFill>
                <a:latin typeface="Lato"/>
              </a:rPr>
              <a:t>The West region is a key driver of overall profitability for the superstore. Strategies that enhance performance in this region could significantly impact the company's bottom </a:t>
            </a:r>
            <a:r>
              <a:rPr lang="en-US" sz="3800" dirty="0" smtClean="0">
                <a:solidFill>
                  <a:srgbClr val="2E2E2E"/>
                </a:solidFill>
                <a:latin typeface="Lato"/>
              </a:rPr>
              <a:t>line.</a:t>
            </a:r>
            <a:endParaRPr lang="en-US" sz="3800" dirty="0">
              <a:solidFill>
                <a:srgbClr val="2E2E2E"/>
              </a:solidFill>
              <a:latin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28700" y="2135095"/>
            <a:ext cx="15783349" cy="6666720"/>
          </a:xfrm>
          <a:custGeom>
            <a:avLst/>
            <a:gdLst/>
            <a:ahLst/>
            <a:cxnLst/>
            <a:rect l="l" t="t" r="r" b="b"/>
            <a:pathLst>
              <a:path w="15783349" h="6666720">
                <a:moveTo>
                  <a:pt x="0" y="0"/>
                </a:moveTo>
                <a:lnTo>
                  <a:pt x="15783349" y="0"/>
                </a:lnTo>
                <a:lnTo>
                  <a:pt x="15783349" y="6666720"/>
                </a:lnTo>
                <a:lnTo>
                  <a:pt x="0" y="6666720"/>
                </a:lnTo>
                <a:lnTo>
                  <a:pt x="0" y="0"/>
                </a:lnTo>
                <a:close/>
              </a:path>
            </a:pathLst>
          </a:custGeom>
          <a:blipFill>
            <a:blip r:embed="rId2"/>
            <a:stretch>
              <a:fillRect t="-261" b="-261"/>
            </a:stretch>
          </a:blipFill>
        </p:spPr>
      </p:sp>
      <p:sp>
        <p:nvSpPr>
          <p:cNvPr id="30" name="TextBox 30"/>
          <p:cNvSpPr txBox="1"/>
          <p:nvPr/>
        </p:nvSpPr>
        <p:spPr>
          <a:xfrm>
            <a:off x="744169" y="775997"/>
            <a:ext cx="16685928" cy="2075509"/>
          </a:xfrm>
          <a:prstGeom prst="rect">
            <a:avLst/>
          </a:prstGeom>
        </p:spPr>
        <p:txBody>
          <a:bodyPr lIns="0" tIns="0" rIns="0" bIns="0" rtlCol="0" anchor="t">
            <a:spAutoFit/>
          </a:bodyPr>
          <a:lstStyle/>
          <a:p>
            <a:pPr>
              <a:lnSpc>
                <a:spcPts val="5562"/>
              </a:lnSpc>
            </a:pPr>
            <a:r>
              <a:rPr lang="en-US" sz="3973" u="sng" spc="-63">
                <a:solidFill>
                  <a:srgbClr val="2E2E2E"/>
                </a:solidFill>
                <a:latin typeface="Lato Bold"/>
              </a:rPr>
              <a:t>Analysis 2: </a:t>
            </a:r>
            <a:r>
              <a:rPr lang="en-US" sz="3973" spc="-63">
                <a:solidFill>
                  <a:srgbClr val="2E2E2E"/>
                </a:solidFill>
                <a:latin typeface="Lato Bold"/>
              </a:rPr>
              <a:t>  Which City has the Highest Number of Sales?</a:t>
            </a:r>
          </a:p>
          <a:p>
            <a:pPr>
              <a:lnSpc>
                <a:spcPts val="5562"/>
              </a:lnSpc>
            </a:pPr>
            <a:endParaRPr lang="en-US" sz="3973" spc="-63">
              <a:solidFill>
                <a:srgbClr val="2E2E2E"/>
              </a:solidFill>
              <a:latin typeface="Lato Bold"/>
            </a:endParaRPr>
          </a:p>
          <a:p>
            <a:pPr>
              <a:lnSpc>
                <a:spcPts val="5562"/>
              </a:lnSpc>
            </a:pPr>
            <a:endParaRPr lang="en-US" sz="3973" spc="-63">
              <a:solidFill>
                <a:srgbClr val="2E2E2E"/>
              </a:solidFill>
              <a:latin typeface="Lato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28700" y="981302"/>
            <a:ext cx="12698350" cy="4062356"/>
          </a:xfrm>
          <a:custGeom>
            <a:avLst/>
            <a:gdLst/>
            <a:ahLst/>
            <a:cxnLst/>
            <a:rect l="l" t="t" r="r" b="b"/>
            <a:pathLst>
              <a:path w="12698350" h="4062356">
                <a:moveTo>
                  <a:pt x="0" y="0"/>
                </a:moveTo>
                <a:lnTo>
                  <a:pt x="12698350" y="0"/>
                </a:lnTo>
                <a:lnTo>
                  <a:pt x="12698350" y="4062356"/>
                </a:lnTo>
                <a:lnTo>
                  <a:pt x="0" y="4062356"/>
                </a:lnTo>
                <a:lnTo>
                  <a:pt x="0" y="0"/>
                </a:lnTo>
                <a:close/>
              </a:path>
            </a:pathLst>
          </a:custGeom>
          <a:blipFill>
            <a:blip r:embed="rId2"/>
            <a:stretch>
              <a:fillRect/>
            </a:stretch>
          </a:blipFill>
        </p:spPr>
      </p:sp>
      <p:sp>
        <p:nvSpPr>
          <p:cNvPr id="30" name="Freeform 30"/>
          <p:cNvSpPr/>
          <p:nvPr/>
        </p:nvSpPr>
        <p:spPr>
          <a:xfrm>
            <a:off x="1028700" y="5691358"/>
            <a:ext cx="12698350" cy="3300084"/>
          </a:xfrm>
          <a:custGeom>
            <a:avLst/>
            <a:gdLst/>
            <a:ahLst/>
            <a:cxnLst/>
            <a:rect l="l" t="t" r="r" b="b"/>
            <a:pathLst>
              <a:path w="12698350" h="3300084">
                <a:moveTo>
                  <a:pt x="0" y="0"/>
                </a:moveTo>
                <a:lnTo>
                  <a:pt x="12698350" y="0"/>
                </a:lnTo>
                <a:lnTo>
                  <a:pt x="12698350" y="3300084"/>
                </a:lnTo>
                <a:lnTo>
                  <a:pt x="0" y="3300084"/>
                </a:lnTo>
                <a:lnTo>
                  <a:pt x="0" y="0"/>
                </a:lnTo>
                <a:close/>
              </a:path>
            </a:pathLst>
          </a:custGeom>
          <a:blipFill>
            <a:blip r:embed="rId3"/>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802784" y="1710482"/>
            <a:ext cx="14704714" cy="6006151"/>
          </a:xfrm>
          <a:custGeom>
            <a:avLst/>
            <a:gdLst/>
            <a:ahLst/>
            <a:cxnLst/>
            <a:rect l="l" t="t" r="r" b="b"/>
            <a:pathLst>
              <a:path w="14704714" h="6006151">
                <a:moveTo>
                  <a:pt x="0" y="0"/>
                </a:moveTo>
                <a:lnTo>
                  <a:pt x="14704714" y="0"/>
                </a:lnTo>
                <a:lnTo>
                  <a:pt x="14704714" y="6006151"/>
                </a:lnTo>
                <a:lnTo>
                  <a:pt x="0" y="6006151"/>
                </a:lnTo>
                <a:lnTo>
                  <a:pt x="0" y="0"/>
                </a:lnTo>
                <a:close/>
              </a:path>
            </a:pathLst>
          </a:custGeom>
          <a:blipFill>
            <a:blip r:embed="rId2"/>
            <a:stretch>
              <a:fillRect/>
            </a:stretch>
          </a:blipFill>
        </p:spPr>
      </p:sp>
      <p:sp>
        <p:nvSpPr>
          <p:cNvPr id="30" name="TextBox 30"/>
          <p:cNvSpPr txBox="1"/>
          <p:nvPr/>
        </p:nvSpPr>
        <p:spPr>
          <a:xfrm>
            <a:off x="1028700" y="611946"/>
            <a:ext cx="15926376"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Output:</a:t>
            </a:r>
          </a:p>
        </p:txBody>
      </p:sp>
      <p:sp>
        <p:nvSpPr>
          <p:cNvPr id="31" name="TextBox 31"/>
          <p:cNvSpPr txBox="1"/>
          <p:nvPr/>
        </p:nvSpPr>
        <p:spPr>
          <a:xfrm>
            <a:off x="1028700" y="8236976"/>
            <a:ext cx="16230600" cy="1313166"/>
          </a:xfrm>
          <a:prstGeom prst="rect">
            <a:avLst/>
          </a:prstGeom>
        </p:spPr>
        <p:txBody>
          <a:bodyPr lIns="0" tIns="0" rIns="0" bIns="0" rtlCol="0" anchor="t">
            <a:spAutoFit/>
          </a:bodyPr>
          <a:lstStyle/>
          <a:p>
            <a:pPr>
              <a:lnSpc>
                <a:spcPts val="5320"/>
              </a:lnSpc>
            </a:pPr>
            <a:r>
              <a:rPr lang="en-US" sz="3800">
                <a:solidFill>
                  <a:srgbClr val="2E2E2E"/>
                </a:solidFill>
                <a:latin typeface="Lato"/>
              </a:rPr>
              <a:t>   There is a huge disparity between the cities with highest sales and lowest sales. Marketing strategy has to target the top 10 cities.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763191" y="641357"/>
            <a:ext cx="16025942" cy="68896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Inference and interpretation:</a:t>
            </a:r>
          </a:p>
        </p:txBody>
      </p:sp>
      <p:sp>
        <p:nvSpPr>
          <p:cNvPr id="30" name="TextBox 30"/>
          <p:cNvSpPr txBox="1"/>
          <p:nvPr/>
        </p:nvSpPr>
        <p:spPr>
          <a:xfrm>
            <a:off x="857903" y="2195083"/>
            <a:ext cx="16496109" cy="2039020"/>
          </a:xfrm>
          <a:prstGeom prst="rect">
            <a:avLst/>
          </a:prstGeom>
        </p:spPr>
        <p:txBody>
          <a:bodyPr lIns="0" tIns="0" rIns="0" bIns="0" rtlCol="0" anchor="t">
            <a:spAutoFit/>
          </a:bodyPr>
          <a:lstStyle/>
          <a:p>
            <a:pPr>
              <a:lnSpc>
                <a:spcPts val="5320"/>
              </a:lnSpc>
            </a:pPr>
            <a:r>
              <a:rPr lang="en-US" sz="3800" u="sng" dirty="0">
                <a:solidFill>
                  <a:srgbClr val="2E2E2E"/>
                </a:solidFill>
                <a:latin typeface="Lato Bold"/>
              </a:rPr>
              <a:t>Inference:   </a:t>
            </a:r>
            <a:r>
              <a:rPr lang="en-US" sz="3800" dirty="0" err="1" smtClean="0">
                <a:solidFill>
                  <a:srgbClr val="2E2E2E"/>
                </a:solidFill>
                <a:latin typeface="Lato"/>
              </a:rPr>
              <a:t>Newyork</a:t>
            </a:r>
            <a:r>
              <a:rPr lang="en-US" sz="3800" dirty="0" smtClean="0">
                <a:solidFill>
                  <a:srgbClr val="2E2E2E"/>
                </a:solidFill>
                <a:latin typeface="Lato"/>
              </a:rPr>
              <a:t> </a:t>
            </a:r>
            <a:r>
              <a:rPr lang="en-US" sz="3800" dirty="0">
                <a:solidFill>
                  <a:srgbClr val="2E2E2E"/>
                </a:solidFill>
                <a:latin typeface="Lato"/>
              </a:rPr>
              <a:t>city has first highest number of sales, totaling of units 80,000, Los angles city has second  highest number of sales, totaling of units</a:t>
            </a:r>
          </a:p>
          <a:p>
            <a:pPr>
              <a:lnSpc>
                <a:spcPts val="5320"/>
              </a:lnSpc>
            </a:pPr>
            <a:r>
              <a:rPr lang="en-US" sz="3800" dirty="0">
                <a:solidFill>
                  <a:srgbClr val="2E2E2E"/>
                </a:solidFill>
                <a:latin typeface="Lato"/>
              </a:rPr>
              <a:t>40,000. </a:t>
            </a:r>
          </a:p>
        </p:txBody>
      </p:sp>
      <p:sp>
        <p:nvSpPr>
          <p:cNvPr id="31" name="TextBox 31"/>
          <p:cNvSpPr txBox="1"/>
          <p:nvPr/>
        </p:nvSpPr>
        <p:spPr>
          <a:xfrm>
            <a:off x="895945" y="4781041"/>
            <a:ext cx="16496109" cy="1359346"/>
          </a:xfrm>
          <a:prstGeom prst="rect">
            <a:avLst/>
          </a:prstGeom>
        </p:spPr>
        <p:txBody>
          <a:bodyPr lIns="0" tIns="0" rIns="0" bIns="0" rtlCol="0" anchor="t">
            <a:spAutoFit/>
          </a:bodyPr>
          <a:lstStyle/>
          <a:p>
            <a:pPr>
              <a:lnSpc>
                <a:spcPts val="5320"/>
              </a:lnSpc>
            </a:pPr>
            <a:r>
              <a:rPr lang="en-US" sz="3800" u="sng" dirty="0">
                <a:solidFill>
                  <a:srgbClr val="2E2E2E"/>
                </a:solidFill>
                <a:latin typeface="Lato Bold"/>
              </a:rPr>
              <a:t>Interpretation: </a:t>
            </a:r>
            <a:r>
              <a:rPr lang="en-US" sz="3800" dirty="0">
                <a:solidFill>
                  <a:srgbClr val="2E2E2E"/>
                </a:solidFill>
                <a:latin typeface="Lato Bold"/>
              </a:rPr>
              <a:t>   </a:t>
            </a:r>
            <a:r>
              <a:rPr lang="en-US" sz="3800" dirty="0">
                <a:solidFill>
                  <a:srgbClr val="2E2E2E"/>
                </a:solidFill>
                <a:latin typeface="Lato"/>
              </a:rPr>
              <a:t>The quantity indicates that the </a:t>
            </a:r>
            <a:r>
              <a:rPr lang="en-US" sz="3800" dirty="0" err="1">
                <a:solidFill>
                  <a:srgbClr val="2E2E2E"/>
                </a:solidFill>
                <a:latin typeface="Lato"/>
              </a:rPr>
              <a:t>N</a:t>
            </a:r>
            <a:r>
              <a:rPr lang="en-US" sz="3800" dirty="0" err="1" smtClean="0">
                <a:solidFill>
                  <a:srgbClr val="2E2E2E"/>
                </a:solidFill>
                <a:latin typeface="Lato"/>
              </a:rPr>
              <a:t>ewyork</a:t>
            </a:r>
            <a:r>
              <a:rPr lang="en-US" sz="3800" dirty="0" smtClean="0">
                <a:solidFill>
                  <a:srgbClr val="2E2E2E"/>
                </a:solidFill>
                <a:latin typeface="Lato"/>
              </a:rPr>
              <a:t> </a:t>
            </a:r>
            <a:r>
              <a:rPr lang="en-US" sz="3800" dirty="0">
                <a:solidFill>
                  <a:srgbClr val="2E2E2E"/>
                </a:solidFill>
                <a:latin typeface="Lato"/>
              </a:rPr>
              <a:t>city and </a:t>
            </a:r>
            <a:r>
              <a:rPr lang="en-US" sz="3800" dirty="0">
                <a:solidFill>
                  <a:srgbClr val="2E2E2E"/>
                </a:solidFill>
                <a:latin typeface="Lato"/>
              </a:rPr>
              <a:t>L</a:t>
            </a:r>
            <a:r>
              <a:rPr lang="en-US" sz="3800" dirty="0" smtClean="0">
                <a:solidFill>
                  <a:srgbClr val="2E2E2E"/>
                </a:solidFill>
                <a:latin typeface="Lato"/>
              </a:rPr>
              <a:t>os </a:t>
            </a:r>
            <a:r>
              <a:rPr lang="en-US" sz="3800" dirty="0">
                <a:solidFill>
                  <a:srgbClr val="2E2E2E"/>
                </a:solidFill>
                <a:latin typeface="Lato"/>
              </a:rPr>
              <a:t>angles city is the most successful in terms of sales volume.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234957" y="2160283"/>
            <a:ext cx="15161913" cy="6526504"/>
          </a:xfrm>
          <a:custGeom>
            <a:avLst/>
            <a:gdLst/>
            <a:ahLst/>
            <a:cxnLst/>
            <a:rect l="l" t="t" r="r" b="b"/>
            <a:pathLst>
              <a:path w="15161913" h="6526504">
                <a:moveTo>
                  <a:pt x="0" y="0"/>
                </a:moveTo>
                <a:lnTo>
                  <a:pt x="15161914" y="0"/>
                </a:lnTo>
                <a:lnTo>
                  <a:pt x="15161914" y="6526505"/>
                </a:lnTo>
                <a:lnTo>
                  <a:pt x="0" y="6526505"/>
                </a:lnTo>
                <a:lnTo>
                  <a:pt x="0" y="0"/>
                </a:lnTo>
                <a:close/>
              </a:path>
            </a:pathLst>
          </a:custGeom>
          <a:blipFill>
            <a:blip r:embed="rId2"/>
            <a:stretch>
              <a:fillRect/>
            </a:stretch>
          </a:blipFill>
        </p:spPr>
      </p:sp>
      <p:sp>
        <p:nvSpPr>
          <p:cNvPr id="30" name="TextBox 30"/>
          <p:cNvSpPr txBox="1"/>
          <p:nvPr/>
        </p:nvSpPr>
        <p:spPr>
          <a:xfrm>
            <a:off x="744169" y="766472"/>
            <a:ext cx="16799661" cy="139381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Analysis 3: </a:t>
            </a:r>
            <a:r>
              <a:rPr lang="en-US" sz="4000">
                <a:solidFill>
                  <a:srgbClr val="2E2E2E"/>
                </a:solidFill>
                <a:latin typeface="Lato Bold"/>
              </a:rPr>
              <a:t>  Top 5 products in Newyork city.</a:t>
            </a:r>
          </a:p>
          <a:p>
            <a:pPr>
              <a:lnSpc>
                <a:spcPts val="5600"/>
              </a:lnSpc>
            </a:pPr>
            <a:endParaRPr lang="en-US" sz="4000">
              <a:solidFill>
                <a:srgbClr val="2E2E2E"/>
              </a:solidFill>
              <a:latin typeface="Lato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28700" y="2076528"/>
            <a:ext cx="12104146" cy="5376493"/>
          </a:xfrm>
          <a:custGeom>
            <a:avLst/>
            <a:gdLst/>
            <a:ahLst/>
            <a:cxnLst/>
            <a:rect l="l" t="t" r="r" b="b"/>
            <a:pathLst>
              <a:path w="12104146" h="5376493">
                <a:moveTo>
                  <a:pt x="0" y="0"/>
                </a:moveTo>
                <a:lnTo>
                  <a:pt x="12104146" y="0"/>
                </a:lnTo>
                <a:lnTo>
                  <a:pt x="12104146" y="5376492"/>
                </a:lnTo>
                <a:lnTo>
                  <a:pt x="0" y="5376492"/>
                </a:lnTo>
                <a:lnTo>
                  <a:pt x="0" y="0"/>
                </a:lnTo>
                <a:close/>
              </a:path>
            </a:pathLst>
          </a:custGeom>
          <a:blipFill>
            <a:blip r:embed="rId2"/>
            <a:stretch>
              <a:fillRect/>
            </a:stretch>
          </a:blipFill>
        </p:spPr>
      </p:sp>
      <p:sp>
        <p:nvSpPr>
          <p:cNvPr id="30" name="TextBox 30"/>
          <p:cNvSpPr txBox="1"/>
          <p:nvPr/>
        </p:nvSpPr>
        <p:spPr>
          <a:xfrm>
            <a:off x="649926" y="816066"/>
            <a:ext cx="15926376"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Output: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1101194"/>
            <a:ext cx="16230600" cy="6719788"/>
          </a:xfrm>
          <a:prstGeom prst="rect">
            <a:avLst/>
          </a:prstGeom>
        </p:spPr>
        <p:txBody>
          <a:bodyPr lIns="0" tIns="0" rIns="0" bIns="0" rtlCol="0" anchor="t">
            <a:spAutoFit/>
          </a:bodyPr>
          <a:lstStyle/>
          <a:p>
            <a:pPr>
              <a:lnSpc>
                <a:spcPts val="6045"/>
              </a:lnSpc>
            </a:pPr>
            <a:r>
              <a:rPr lang="en-US" sz="4000" dirty="0">
                <a:solidFill>
                  <a:srgbClr val="2E2E2E"/>
                </a:solidFill>
                <a:latin typeface="Lato Bold"/>
              </a:rPr>
              <a:t>Team Members :</a:t>
            </a:r>
          </a:p>
          <a:p>
            <a:pPr>
              <a:lnSpc>
                <a:spcPts val="5765"/>
              </a:lnSpc>
            </a:pPr>
            <a:endParaRPr lang="en-US" sz="4317" dirty="0">
              <a:solidFill>
                <a:srgbClr val="2E2E2E"/>
              </a:solidFill>
              <a:latin typeface="Lato Bold"/>
            </a:endParaRPr>
          </a:p>
          <a:p>
            <a:pPr marL="889062" lvl="1" indent="-444531">
              <a:lnSpc>
                <a:spcPts val="5765"/>
              </a:lnSpc>
              <a:buFont typeface="Arial"/>
              <a:buChar char="•"/>
            </a:pPr>
            <a:r>
              <a:rPr lang="en-US" sz="4117" dirty="0">
                <a:solidFill>
                  <a:srgbClr val="2E2E2E"/>
                </a:solidFill>
                <a:latin typeface="Lato Bold"/>
              </a:rPr>
              <a:t> </a:t>
            </a:r>
            <a:r>
              <a:rPr lang="en-US" sz="4117" dirty="0">
                <a:solidFill>
                  <a:srgbClr val="2E2E2E"/>
                </a:solidFill>
                <a:latin typeface="Lato"/>
              </a:rPr>
              <a:t>Descriptive </a:t>
            </a:r>
            <a:r>
              <a:rPr lang="en-US" sz="4117" dirty="0" smtClean="0">
                <a:solidFill>
                  <a:srgbClr val="2E2E2E"/>
                </a:solidFill>
                <a:latin typeface="Lato"/>
              </a:rPr>
              <a:t>analysis       -  </a:t>
            </a:r>
            <a:r>
              <a:rPr lang="en-US" sz="4117" dirty="0" err="1" smtClean="0">
                <a:solidFill>
                  <a:srgbClr val="2E2E2E"/>
                </a:solidFill>
                <a:latin typeface="Lato"/>
              </a:rPr>
              <a:t>Ananya</a:t>
            </a:r>
            <a:r>
              <a:rPr lang="en-US" sz="4117" dirty="0" smtClean="0">
                <a:solidFill>
                  <a:srgbClr val="2E2E2E"/>
                </a:solidFill>
                <a:latin typeface="Lato"/>
              </a:rPr>
              <a:t> </a:t>
            </a:r>
            <a:r>
              <a:rPr lang="en-US" sz="4117" dirty="0" err="1">
                <a:solidFill>
                  <a:srgbClr val="2E2E2E"/>
                </a:solidFill>
                <a:latin typeface="Lato"/>
              </a:rPr>
              <a:t>M</a:t>
            </a:r>
            <a:r>
              <a:rPr lang="en-US" sz="4117" dirty="0" err="1" smtClean="0">
                <a:solidFill>
                  <a:srgbClr val="2E2E2E"/>
                </a:solidFill>
                <a:latin typeface="Lato"/>
              </a:rPr>
              <a:t>anoj</a:t>
            </a:r>
            <a:endParaRPr lang="en-US" sz="4117" dirty="0">
              <a:solidFill>
                <a:srgbClr val="2E2E2E"/>
              </a:solidFill>
              <a:latin typeface="Lato"/>
            </a:endParaRPr>
          </a:p>
          <a:p>
            <a:pPr marL="889062" lvl="1" indent="-444531">
              <a:lnSpc>
                <a:spcPts val="5765"/>
              </a:lnSpc>
              <a:buFont typeface="Arial"/>
              <a:buChar char="•"/>
            </a:pPr>
            <a:r>
              <a:rPr lang="en-US" sz="4117" dirty="0">
                <a:solidFill>
                  <a:srgbClr val="2E2E2E"/>
                </a:solidFill>
                <a:latin typeface="Lato"/>
              </a:rPr>
              <a:t> Diagnostic </a:t>
            </a:r>
            <a:r>
              <a:rPr lang="en-US" sz="4117" dirty="0" smtClean="0">
                <a:solidFill>
                  <a:srgbClr val="2E2E2E"/>
                </a:solidFill>
                <a:latin typeface="Lato"/>
              </a:rPr>
              <a:t>analysis        -  </a:t>
            </a:r>
            <a:r>
              <a:rPr lang="en-US" sz="4117" dirty="0" err="1" smtClean="0">
                <a:solidFill>
                  <a:srgbClr val="2E2E2E"/>
                </a:solidFill>
                <a:latin typeface="Lato"/>
              </a:rPr>
              <a:t>Harini</a:t>
            </a:r>
            <a:r>
              <a:rPr lang="en-US" sz="4117" dirty="0" smtClean="0">
                <a:solidFill>
                  <a:srgbClr val="2E2E2E"/>
                </a:solidFill>
                <a:latin typeface="Lato"/>
              </a:rPr>
              <a:t> </a:t>
            </a:r>
            <a:r>
              <a:rPr lang="en-US" sz="4117" dirty="0">
                <a:solidFill>
                  <a:srgbClr val="2E2E2E"/>
                </a:solidFill>
                <a:latin typeface="Lato"/>
              </a:rPr>
              <a:t>K</a:t>
            </a:r>
          </a:p>
          <a:p>
            <a:pPr marL="889062" lvl="1" indent="-444531">
              <a:lnSpc>
                <a:spcPts val="5765"/>
              </a:lnSpc>
              <a:buFont typeface="Arial"/>
              <a:buChar char="•"/>
            </a:pPr>
            <a:r>
              <a:rPr lang="en-US" sz="4117" dirty="0">
                <a:solidFill>
                  <a:srgbClr val="2E2E2E"/>
                </a:solidFill>
                <a:latin typeface="Lato"/>
              </a:rPr>
              <a:t> Predictive </a:t>
            </a:r>
            <a:r>
              <a:rPr lang="en-US" sz="4117" dirty="0" smtClean="0">
                <a:solidFill>
                  <a:srgbClr val="2E2E2E"/>
                </a:solidFill>
                <a:latin typeface="Lato"/>
              </a:rPr>
              <a:t>analysis         -  Praveen </a:t>
            </a:r>
            <a:r>
              <a:rPr lang="en-US" sz="4117" dirty="0">
                <a:solidFill>
                  <a:srgbClr val="2E2E2E"/>
                </a:solidFill>
                <a:latin typeface="Lato"/>
              </a:rPr>
              <a:t>R</a:t>
            </a:r>
          </a:p>
          <a:p>
            <a:pPr marL="889062" lvl="1" indent="-444531">
              <a:lnSpc>
                <a:spcPts val="5765"/>
              </a:lnSpc>
              <a:buFont typeface="Arial"/>
              <a:buChar char="•"/>
            </a:pPr>
            <a:r>
              <a:rPr lang="en-US" sz="4117" dirty="0">
                <a:solidFill>
                  <a:srgbClr val="2E2E2E"/>
                </a:solidFill>
                <a:latin typeface="Lato"/>
              </a:rPr>
              <a:t> </a:t>
            </a:r>
            <a:r>
              <a:rPr lang="en-US" sz="4117" dirty="0" smtClean="0">
                <a:solidFill>
                  <a:srgbClr val="2E2E2E"/>
                </a:solidFill>
                <a:latin typeface="Lato"/>
              </a:rPr>
              <a:t>Prescriptive analysis      -  </a:t>
            </a:r>
            <a:r>
              <a:rPr lang="en-US" sz="4117" dirty="0" err="1" smtClean="0">
                <a:solidFill>
                  <a:srgbClr val="2E2E2E"/>
                </a:solidFill>
                <a:latin typeface="Lato"/>
              </a:rPr>
              <a:t>Maghalakshmi</a:t>
            </a:r>
            <a:r>
              <a:rPr lang="en-US" sz="4117" dirty="0" smtClean="0">
                <a:solidFill>
                  <a:srgbClr val="2E2E2E"/>
                </a:solidFill>
                <a:latin typeface="Lato"/>
              </a:rPr>
              <a:t> </a:t>
            </a:r>
            <a:r>
              <a:rPr lang="en-US" sz="4117" dirty="0">
                <a:solidFill>
                  <a:srgbClr val="2E2E2E"/>
                </a:solidFill>
                <a:latin typeface="Lato"/>
              </a:rPr>
              <a:t>R</a:t>
            </a:r>
          </a:p>
          <a:p>
            <a:pPr marL="444531" lvl="1">
              <a:lnSpc>
                <a:spcPts val="5765"/>
              </a:lnSpc>
            </a:pPr>
            <a:r>
              <a:rPr lang="en-US" sz="4117" dirty="0">
                <a:solidFill>
                  <a:srgbClr val="2E2E2E"/>
                </a:solidFill>
                <a:latin typeface="Lato Bold"/>
              </a:rPr>
              <a:t>  </a:t>
            </a:r>
            <a:r>
              <a:rPr lang="en-US" sz="4117" dirty="0" smtClean="0">
                <a:solidFill>
                  <a:srgbClr val="2E2E2E"/>
                </a:solidFill>
                <a:latin typeface="Lato Bold"/>
              </a:rPr>
              <a:t>   Location analysis           -   </a:t>
            </a:r>
            <a:r>
              <a:rPr lang="en-US" sz="4117" dirty="0" err="1" smtClean="0">
                <a:solidFill>
                  <a:srgbClr val="2E2E2E"/>
                </a:solidFill>
                <a:latin typeface="Lato Bold"/>
              </a:rPr>
              <a:t>Nandhini</a:t>
            </a:r>
            <a:r>
              <a:rPr lang="en-US" sz="4117" dirty="0" smtClean="0">
                <a:solidFill>
                  <a:srgbClr val="2E2E2E"/>
                </a:solidFill>
                <a:latin typeface="Lato Bold"/>
              </a:rPr>
              <a:t> </a:t>
            </a:r>
            <a:r>
              <a:rPr lang="en-US" sz="4117" dirty="0" err="1">
                <a:solidFill>
                  <a:srgbClr val="2E2E2E"/>
                </a:solidFill>
                <a:latin typeface="Lato Bold"/>
              </a:rPr>
              <a:t>devi</a:t>
            </a:r>
            <a:r>
              <a:rPr lang="en-US" sz="4117" dirty="0">
                <a:solidFill>
                  <a:srgbClr val="2E2E2E"/>
                </a:solidFill>
                <a:latin typeface="Lato Bold"/>
              </a:rPr>
              <a:t> M</a:t>
            </a:r>
          </a:p>
          <a:p>
            <a:pPr marL="889062" lvl="1" indent="-444531">
              <a:lnSpc>
                <a:spcPts val="5765"/>
              </a:lnSpc>
              <a:buFont typeface="Arial"/>
              <a:buChar char="•"/>
            </a:pPr>
            <a:r>
              <a:rPr lang="en-US" sz="4117" dirty="0">
                <a:solidFill>
                  <a:srgbClr val="2E2E2E"/>
                </a:solidFill>
                <a:latin typeface="Lato"/>
              </a:rPr>
              <a:t>  Cost </a:t>
            </a:r>
            <a:r>
              <a:rPr lang="en-US" sz="4117" dirty="0" smtClean="0">
                <a:solidFill>
                  <a:srgbClr val="2E2E2E"/>
                </a:solidFill>
                <a:latin typeface="Lato"/>
              </a:rPr>
              <a:t>analysis                 -   </a:t>
            </a:r>
            <a:r>
              <a:rPr lang="en-US" sz="4117" dirty="0" err="1" smtClean="0">
                <a:solidFill>
                  <a:srgbClr val="2E2E2E"/>
                </a:solidFill>
                <a:latin typeface="Lato"/>
              </a:rPr>
              <a:t>Nithiyasri</a:t>
            </a:r>
            <a:r>
              <a:rPr lang="en-US" sz="4117" dirty="0" smtClean="0">
                <a:solidFill>
                  <a:srgbClr val="2E2E2E"/>
                </a:solidFill>
                <a:latin typeface="Lato"/>
              </a:rPr>
              <a:t> </a:t>
            </a:r>
            <a:r>
              <a:rPr lang="en-US" sz="4117" dirty="0">
                <a:solidFill>
                  <a:srgbClr val="2E2E2E"/>
                </a:solidFill>
                <a:latin typeface="Lato"/>
              </a:rPr>
              <a:t>S</a:t>
            </a:r>
          </a:p>
          <a:p>
            <a:pPr>
              <a:lnSpc>
                <a:spcPts val="5765"/>
              </a:lnSpc>
            </a:pPr>
            <a:endParaRPr lang="en-US" sz="4117" dirty="0">
              <a:solidFill>
                <a:srgbClr val="2E2E2E"/>
              </a:solidFill>
              <a:latin typeface="Lato"/>
            </a:endParaRPr>
          </a:p>
        </p:txBody>
      </p:sp>
      <p:grpSp>
        <p:nvGrpSpPr>
          <p:cNvPr id="6" name="Group 6"/>
          <p:cNvGrpSpPr/>
          <p:nvPr/>
        </p:nvGrpSpPr>
        <p:grpSpPr>
          <a:xfrm rot="-5400000">
            <a:off x="5043934" y="-4722198"/>
            <a:ext cx="331261" cy="9775657"/>
            <a:chOff x="0" y="0"/>
            <a:chExt cx="87246" cy="2574659"/>
          </a:xfrm>
        </p:grpSpPr>
        <p:sp>
          <p:nvSpPr>
            <p:cNvPr id="7" name="Freeform 7"/>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8" name="TextBox 8"/>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0"/>
            <a:ext cx="331261" cy="4857241"/>
            <a:chOff x="0" y="0"/>
            <a:chExt cx="87246" cy="1279273"/>
          </a:xfrm>
        </p:grpSpPr>
        <p:sp>
          <p:nvSpPr>
            <p:cNvPr id="10" name="Freeform 10"/>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1" name="TextBox 11"/>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4786371"/>
            <a:ext cx="331261" cy="5524484"/>
            <a:chOff x="0" y="0"/>
            <a:chExt cx="87246" cy="1455008"/>
          </a:xfrm>
        </p:grpSpPr>
        <p:sp>
          <p:nvSpPr>
            <p:cNvPr id="13" name="Freeform 13"/>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4" name="TextBox 14"/>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4027066" y="-3929673"/>
            <a:ext cx="331261" cy="8190607"/>
            <a:chOff x="0" y="0"/>
            <a:chExt cx="87246" cy="2157197"/>
          </a:xfrm>
        </p:grpSpPr>
        <p:sp>
          <p:nvSpPr>
            <p:cNvPr id="16" name="Freeform 16"/>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7" name="TextBox 17"/>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7956739" y="0"/>
            <a:ext cx="331261" cy="3012480"/>
            <a:chOff x="0" y="0"/>
            <a:chExt cx="87246" cy="793410"/>
          </a:xfrm>
        </p:grpSpPr>
        <p:sp>
          <p:nvSpPr>
            <p:cNvPr id="19" name="Freeform 19"/>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0" name="TextBox 20"/>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5400000">
            <a:off x="17610603" y="9775233"/>
            <a:ext cx="331261" cy="692272"/>
            <a:chOff x="0" y="0"/>
            <a:chExt cx="87246" cy="182327"/>
          </a:xfrm>
        </p:grpSpPr>
        <p:sp>
          <p:nvSpPr>
            <p:cNvPr id="22" name="Freeform 22"/>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3" name="TextBox 23"/>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rot="-5400000">
            <a:off x="1637154" y="8484216"/>
            <a:ext cx="331261" cy="3274307"/>
            <a:chOff x="0" y="0"/>
            <a:chExt cx="87246" cy="862369"/>
          </a:xfrm>
        </p:grpSpPr>
        <p:sp>
          <p:nvSpPr>
            <p:cNvPr id="25" name="Freeform 25"/>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6" name="TextBox 26"/>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5400000">
            <a:off x="10235886" y="3037756"/>
            <a:ext cx="331261" cy="14167228"/>
            <a:chOff x="0" y="0"/>
            <a:chExt cx="87246" cy="3731286"/>
          </a:xfrm>
        </p:grpSpPr>
        <p:sp>
          <p:nvSpPr>
            <p:cNvPr id="28" name="Freeform 28"/>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9" name="TextBox 29"/>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0" name="5-Point Star 29"/>
          <p:cNvSpPr/>
          <p:nvPr/>
        </p:nvSpPr>
        <p:spPr>
          <a:xfrm>
            <a:off x="1269384" y="5646702"/>
            <a:ext cx="533400" cy="4572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763191" y="641357"/>
            <a:ext cx="16025942" cy="68896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Inference and interpretation:</a:t>
            </a:r>
          </a:p>
        </p:txBody>
      </p:sp>
      <p:sp>
        <p:nvSpPr>
          <p:cNvPr id="30" name="TextBox 30"/>
          <p:cNvSpPr txBox="1"/>
          <p:nvPr/>
        </p:nvSpPr>
        <p:spPr>
          <a:xfrm>
            <a:off x="763191" y="2259837"/>
            <a:ext cx="16496109" cy="1979916"/>
          </a:xfrm>
          <a:prstGeom prst="rect">
            <a:avLst/>
          </a:prstGeom>
        </p:spPr>
        <p:txBody>
          <a:bodyPr lIns="0" tIns="0" rIns="0" bIns="0" rtlCol="0" anchor="t">
            <a:spAutoFit/>
          </a:bodyPr>
          <a:lstStyle/>
          <a:p>
            <a:pPr>
              <a:lnSpc>
                <a:spcPts val="5320"/>
              </a:lnSpc>
            </a:pPr>
            <a:r>
              <a:rPr lang="en-US" sz="3800" u="sng">
                <a:solidFill>
                  <a:srgbClr val="2E2E2E"/>
                </a:solidFill>
                <a:latin typeface="Lato Bold"/>
              </a:rPr>
              <a:t>Inference: </a:t>
            </a:r>
            <a:r>
              <a:rPr lang="en-US" sz="3800">
                <a:solidFill>
                  <a:srgbClr val="2E2E2E"/>
                </a:solidFill>
                <a:latin typeface="Lato Bold"/>
              </a:rPr>
              <a:t>  </a:t>
            </a:r>
            <a:r>
              <a:rPr lang="en-US" sz="3800">
                <a:solidFill>
                  <a:srgbClr val="2E2E2E"/>
                </a:solidFill>
                <a:latin typeface="Lato"/>
              </a:rPr>
              <a:t>The top 5 products in New York City based on sales volume are:</a:t>
            </a:r>
          </a:p>
          <a:p>
            <a:pPr>
              <a:lnSpc>
                <a:spcPts val="5320"/>
              </a:lnSpc>
            </a:pPr>
            <a:r>
              <a:rPr lang="en-US" sz="3800">
                <a:solidFill>
                  <a:srgbClr val="2E2E2E"/>
                </a:solidFill>
                <a:latin typeface="Lato"/>
              </a:rPr>
              <a:t>wall clock, home office power control center, recycled esael ring binders, chairs, locking rings and label holders.</a:t>
            </a:r>
          </a:p>
        </p:txBody>
      </p:sp>
      <p:sp>
        <p:nvSpPr>
          <p:cNvPr id="31" name="TextBox 31"/>
          <p:cNvSpPr txBox="1"/>
          <p:nvPr/>
        </p:nvSpPr>
        <p:spPr>
          <a:xfrm>
            <a:off x="763191" y="4710171"/>
            <a:ext cx="16496109" cy="3980166"/>
          </a:xfrm>
          <a:prstGeom prst="rect">
            <a:avLst/>
          </a:prstGeom>
        </p:spPr>
        <p:txBody>
          <a:bodyPr lIns="0" tIns="0" rIns="0" bIns="0" rtlCol="0" anchor="t">
            <a:spAutoFit/>
          </a:bodyPr>
          <a:lstStyle/>
          <a:p>
            <a:pPr>
              <a:lnSpc>
                <a:spcPts val="5320"/>
              </a:lnSpc>
            </a:pPr>
            <a:r>
              <a:rPr lang="en-US" sz="3800" u="sng">
                <a:solidFill>
                  <a:srgbClr val="2E2E2E"/>
                </a:solidFill>
                <a:latin typeface="Lato Bold"/>
              </a:rPr>
              <a:t>Interpretation: </a:t>
            </a:r>
            <a:r>
              <a:rPr lang="en-US" sz="3800">
                <a:solidFill>
                  <a:srgbClr val="2E2E2E"/>
                </a:solidFill>
                <a:latin typeface="Lato Bold"/>
              </a:rPr>
              <a:t>   </a:t>
            </a:r>
            <a:r>
              <a:rPr lang="en-US" sz="3800">
                <a:solidFill>
                  <a:srgbClr val="2E2E2E"/>
                </a:solidFill>
                <a:latin typeface="Lato"/>
              </a:rPr>
              <a:t>Products Wall clock, home office power control center, recycled esael ring binders, chairs, locking rings and label holders. are the most popular and successful in New York City in terms of sales.</a:t>
            </a:r>
          </a:p>
          <a:p>
            <a:pPr>
              <a:lnSpc>
                <a:spcPts val="5320"/>
              </a:lnSpc>
            </a:pPr>
            <a:endParaRPr lang="en-US" sz="3800">
              <a:solidFill>
                <a:srgbClr val="2E2E2E"/>
              </a:solidFill>
              <a:latin typeface="Lato"/>
            </a:endParaRPr>
          </a:p>
          <a:p>
            <a:pPr>
              <a:lnSpc>
                <a:spcPts val="5320"/>
              </a:lnSpc>
            </a:pPr>
            <a:r>
              <a:rPr lang="en-US" sz="3800">
                <a:solidFill>
                  <a:srgbClr val="2E2E2E"/>
                </a:solidFill>
                <a:latin typeface="Lato"/>
              </a:rPr>
              <a:t>Understanding the characteristics and demand for these products can guide inventory management and marketing strategies.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28700" y="2215989"/>
            <a:ext cx="15924672" cy="6843179"/>
          </a:xfrm>
          <a:custGeom>
            <a:avLst/>
            <a:gdLst/>
            <a:ahLst/>
            <a:cxnLst/>
            <a:rect l="l" t="t" r="r" b="b"/>
            <a:pathLst>
              <a:path w="15924672" h="6843179">
                <a:moveTo>
                  <a:pt x="0" y="0"/>
                </a:moveTo>
                <a:lnTo>
                  <a:pt x="15924672" y="0"/>
                </a:lnTo>
                <a:lnTo>
                  <a:pt x="15924672" y="6843179"/>
                </a:lnTo>
                <a:lnTo>
                  <a:pt x="0" y="6843179"/>
                </a:lnTo>
                <a:lnTo>
                  <a:pt x="0" y="0"/>
                </a:lnTo>
                <a:close/>
              </a:path>
            </a:pathLst>
          </a:custGeom>
          <a:blipFill>
            <a:blip r:embed="rId2"/>
            <a:stretch>
              <a:fillRect/>
            </a:stretch>
          </a:blipFill>
        </p:spPr>
      </p:sp>
      <p:sp>
        <p:nvSpPr>
          <p:cNvPr id="30" name="TextBox 30"/>
          <p:cNvSpPr txBox="1"/>
          <p:nvPr/>
        </p:nvSpPr>
        <p:spPr>
          <a:xfrm>
            <a:off x="744169" y="766472"/>
            <a:ext cx="16799661" cy="209866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Analysis 4: </a:t>
            </a:r>
            <a:r>
              <a:rPr lang="en-US" sz="4000">
                <a:solidFill>
                  <a:srgbClr val="2E2E2E"/>
                </a:solidFill>
                <a:latin typeface="Lato Bold"/>
              </a:rPr>
              <a:t>  Top 5 products in  Los Angels city.</a:t>
            </a:r>
          </a:p>
          <a:p>
            <a:pPr>
              <a:lnSpc>
                <a:spcPts val="5600"/>
              </a:lnSpc>
            </a:pPr>
            <a:endParaRPr lang="en-US" sz="4000">
              <a:solidFill>
                <a:srgbClr val="2E2E2E"/>
              </a:solidFill>
              <a:latin typeface="Lato Bold"/>
            </a:endParaRPr>
          </a:p>
          <a:p>
            <a:pPr>
              <a:lnSpc>
                <a:spcPts val="5600"/>
              </a:lnSpc>
            </a:pPr>
            <a:endParaRPr lang="en-US" sz="4000">
              <a:solidFill>
                <a:srgbClr val="2E2E2E"/>
              </a:solidFill>
              <a:latin typeface="Lato Bo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28700" y="2109996"/>
            <a:ext cx="15921512" cy="6067008"/>
          </a:xfrm>
          <a:custGeom>
            <a:avLst/>
            <a:gdLst/>
            <a:ahLst/>
            <a:cxnLst/>
            <a:rect l="l" t="t" r="r" b="b"/>
            <a:pathLst>
              <a:path w="15921512" h="6067008">
                <a:moveTo>
                  <a:pt x="0" y="0"/>
                </a:moveTo>
                <a:lnTo>
                  <a:pt x="15921512" y="0"/>
                </a:lnTo>
                <a:lnTo>
                  <a:pt x="15921512" y="6067008"/>
                </a:lnTo>
                <a:lnTo>
                  <a:pt x="0" y="6067008"/>
                </a:lnTo>
                <a:lnTo>
                  <a:pt x="0" y="0"/>
                </a:lnTo>
                <a:close/>
              </a:path>
            </a:pathLst>
          </a:custGeom>
          <a:blipFill>
            <a:blip r:embed="rId2"/>
            <a:stretch>
              <a:fillRect/>
            </a:stretch>
          </a:blipFill>
        </p:spPr>
      </p:sp>
      <p:sp>
        <p:nvSpPr>
          <p:cNvPr id="30" name="TextBox 30"/>
          <p:cNvSpPr txBox="1"/>
          <p:nvPr/>
        </p:nvSpPr>
        <p:spPr>
          <a:xfrm>
            <a:off x="649926" y="816066"/>
            <a:ext cx="15926376"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Output: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763191" y="641357"/>
            <a:ext cx="16025942" cy="68896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Inference and interpretation:</a:t>
            </a:r>
          </a:p>
        </p:txBody>
      </p:sp>
      <p:sp>
        <p:nvSpPr>
          <p:cNvPr id="30" name="TextBox 30"/>
          <p:cNvSpPr txBox="1"/>
          <p:nvPr/>
        </p:nvSpPr>
        <p:spPr>
          <a:xfrm>
            <a:off x="763191" y="2259837"/>
            <a:ext cx="16496109" cy="1979916"/>
          </a:xfrm>
          <a:prstGeom prst="rect">
            <a:avLst/>
          </a:prstGeom>
        </p:spPr>
        <p:txBody>
          <a:bodyPr lIns="0" tIns="0" rIns="0" bIns="0" rtlCol="0" anchor="t">
            <a:spAutoFit/>
          </a:bodyPr>
          <a:lstStyle/>
          <a:p>
            <a:pPr>
              <a:lnSpc>
                <a:spcPts val="5320"/>
              </a:lnSpc>
            </a:pPr>
            <a:r>
              <a:rPr lang="en-US" sz="3800" u="sng">
                <a:solidFill>
                  <a:srgbClr val="2E2E2E"/>
                </a:solidFill>
                <a:latin typeface="Lato Bold"/>
              </a:rPr>
              <a:t>Inference: </a:t>
            </a:r>
            <a:r>
              <a:rPr lang="en-US" sz="3800">
                <a:solidFill>
                  <a:srgbClr val="2E2E2E"/>
                </a:solidFill>
                <a:latin typeface="Lato Bold"/>
              </a:rPr>
              <a:t>  </a:t>
            </a:r>
            <a:r>
              <a:rPr lang="en-US" sz="3800">
                <a:solidFill>
                  <a:srgbClr val="2E2E2E"/>
                </a:solidFill>
                <a:latin typeface="Lato"/>
              </a:rPr>
              <a:t>The top 5 products in Los angles City based on sales volume are:</a:t>
            </a:r>
          </a:p>
          <a:p>
            <a:pPr>
              <a:lnSpc>
                <a:spcPts val="5320"/>
              </a:lnSpc>
            </a:pPr>
            <a:r>
              <a:rPr lang="en-US" sz="3800">
                <a:solidFill>
                  <a:srgbClr val="2E2E2E"/>
                </a:solidFill>
                <a:latin typeface="Lato"/>
              </a:rPr>
              <a:t>Xerox 226, Xerox 1952, 3-ring staple pack, Satellite sectional post binders, Bluetooth headset.</a:t>
            </a:r>
          </a:p>
        </p:txBody>
      </p:sp>
      <p:sp>
        <p:nvSpPr>
          <p:cNvPr id="31" name="TextBox 31"/>
          <p:cNvSpPr txBox="1"/>
          <p:nvPr/>
        </p:nvSpPr>
        <p:spPr>
          <a:xfrm>
            <a:off x="763191" y="4710171"/>
            <a:ext cx="16496109" cy="3980166"/>
          </a:xfrm>
          <a:prstGeom prst="rect">
            <a:avLst/>
          </a:prstGeom>
        </p:spPr>
        <p:txBody>
          <a:bodyPr lIns="0" tIns="0" rIns="0" bIns="0" rtlCol="0" anchor="t">
            <a:spAutoFit/>
          </a:bodyPr>
          <a:lstStyle/>
          <a:p>
            <a:pPr>
              <a:lnSpc>
                <a:spcPts val="5320"/>
              </a:lnSpc>
            </a:pPr>
            <a:r>
              <a:rPr lang="en-US" sz="3800" u="sng">
                <a:solidFill>
                  <a:srgbClr val="2E2E2E"/>
                </a:solidFill>
                <a:latin typeface="Lato Bold"/>
              </a:rPr>
              <a:t>Interpretation: </a:t>
            </a:r>
            <a:r>
              <a:rPr lang="en-US" sz="3800">
                <a:solidFill>
                  <a:srgbClr val="2E2E2E"/>
                </a:solidFill>
                <a:latin typeface="Lato Bold"/>
              </a:rPr>
              <a:t>   </a:t>
            </a:r>
            <a:r>
              <a:rPr lang="en-US" sz="3800">
                <a:solidFill>
                  <a:srgbClr val="2E2E2E"/>
                </a:solidFill>
                <a:latin typeface="Lato"/>
              </a:rPr>
              <a:t>Products Xerox 226, Xerox 1952, 3-ring staple pack, Satellite sectional post binders, Bluetooth headset. are the most popular and successful in Los angles City in terms of sales.</a:t>
            </a:r>
          </a:p>
          <a:p>
            <a:pPr>
              <a:lnSpc>
                <a:spcPts val="5320"/>
              </a:lnSpc>
            </a:pPr>
            <a:endParaRPr lang="en-US" sz="3800">
              <a:solidFill>
                <a:srgbClr val="2E2E2E"/>
              </a:solidFill>
              <a:latin typeface="Lato"/>
            </a:endParaRPr>
          </a:p>
          <a:p>
            <a:pPr>
              <a:lnSpc>
                <a:spcPts val="5320"/>
              </a:lnSpc>
            </a:pPr>
            <a:r>
              <a:rPr lang="en-US" sz="3800">
                <a:solidFill>
                  <a:srgbClr val="2E2E2E"/>
                </a:solidFill>
                <a:latin typeface="Lato"/>
              </a:rPr>
              <a:t>Understanding the characteristics and demand for these products can guide inventory management and marketing strategies.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28700" y="2013907"/>
            <a:ext cx="13611886" cy="7244393"/>
          </a:xfrm>
          <a:custGeom>
            <a:avLst/>
            <a:gdLst/>
            <a:ahLst/>
            <a:cxnLst/>
            <a:rect l="l" t="t" r="r" b="b"/>
            <a:pathLst>
              <a:path w="13611886" h="7244393">
                <a:moveTo>
                  <a:pt x="0" y="0"/>
                </a:moveTo>
                <a:lnTo>
                  <a:pt x="13611886" y="0"/>
                </a:lnTo>
                <a:lnTo>
                  <a:pt x="13611886" y="7244393"/>
                </a:lnTo>
                <a:lnTo>
                  <a:pt x="0" y="7244393"/>
                </a:lnTo>
                <a:lnTo>
                  <a:pt x="0" y="0"/>
                </a:lnTo>
                <a:close/>
              </a:path>
            </a:pathLst>
          </a:custGeom>
          <a:blipFill>
            <a:blip r:embed="rId2"/>
            <a:stretch>
              <a:fillRect/>
            </a:stretch>
          </a:blipFill>
        </p:spPr>
      </p:sp>
      <p:sp>
        <p:nvSpPr>
          <p:cNvPr id="30" name="TextBox 30"/>
          <p:cNvSpPr txBox="1"/>
          <p:nvPr/>
        </p:nvSpPr>
        <p:spPr>
          <a:xfrm>
            <a:off x="1028700" y="847604"/>
            <a:ext cx="16799661" cy="209866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Analysis 5: </a:t>
            </a:r>
            <a:r>
              <a:rPr lang="en-US" sz="4000">
                <a:solidFill>
                  <a:srgbClr val="2E2E2E"/>
                </a:solidFill>
                <a:latin typeface="Lato Bold"/>
              </a:rPr>
              <a:t>  Product performance by category.</a:t>
            </a:r>
          </a:p>
          <a:p>
            <a:pPr>
              <a:lnSpc>
                <a:spcPts val="5600"/>
              </a:lnSpc>
            </a:pPr>
            <a:endParaRPr lang="en-US" sz="4000">
              <a:solidFill>
                <a:srgbClr val="2E2E2E"/>
              </a:solidFill>
              <a:latin typeface="Lato Bold"/>
            </a:endParaRPr>
          </a:p>
          <a:p>
            <a:pPr>
              <a:lnSpc>
                <a:spcPts val="5600"/>
              </a:lnSpc>
            </a:pPr>
            <a:endParaRPr lang="en-US" sz="4000">
              <a:solidFill>
                <a:srgbClr val="2E2E2E"/>
              </a:solidFill>
              <a:latin typeface="Lato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358202" y="2076528"/>
            <a:ext cx="11987219" cy="6407755"/>
          </a:xfrm>
          <a:custGeom>
            <a:avLst/>
            <a:gdLst/>
            <a:ahLst/>
            <a:cxnLst/>
            <a:rect l="l" t="t" r="r" b="b"/>
            <a:pathLst>
              <a:path w="11987219" h="6407755">
                <a:moveTo>
                  <a:pt x="0" y="0"/>
                </a:moveTo>
                <a:lnTo>
                  <a:pt x="11987219" y="0"/>
                </a:lnTo>
                <a:lnTo>
                  <a:pt x="11987219" y="6407755"/>
                </a:lnTo>
                <a:lnTo>
                  <a:pt x="0" y="6407755"/>
                </a:lnTo>
                <a:lnTo>
                  <a:pt x="0" y="0"/>
                </a:lnTo>
                <a:close/>
              </a:path>
            </a:pathLst>
          </a:custGeom>
          <a:blipFill>
            <a:blip r:embed="rId2"/>
            <a:stretch>
              <a:fillRect/>
            </a:stretch>
          </a:blipFill>
        </p:spPr>
      </p:sp>
      <p:sp>
        <p:nvSpPr>
          <p:cNvPr id="30" name="TextBox 30"/>
          <p:cNvSpPr txBox="1"/>
          <p:nvPr/>
        </p:nvSpPr>
        <p:spPr>
          <a:xfrm>
            <a:off x="649926" y="816066"/>
            <a:ext cx="15926376"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Output: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763191" y="641357"/>
            <a:ext cx="16025942" cy="68896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Inference and interpretation:</a:t>
            </a:r>
          </a:p>
        </p:txBody>
      </p:sp>
      <p:sp>
        <p:nvSpPr>
          <p:cNvPr id="30" name="TextBox 30"/>
          <p:cNvSpPr txBox="1"/>
          <p:nvPr/>
        </p:nvSpPr>
        <p:spPr>
          <a:xfrm>
            <a:off x="763191" y="2259837"/>
            <a:ext cx="16496109" cy="1313166"/>
          </a:xfrm>
          <a:prstGeom prst="rect">
            <a:avLst/>
          </a:prstGeom>
        </p:spPr>
        <p:txBody>
          <a:bodyPr lIns="0" tIns="0" rIns="0" bIns="0" rtlCol="0" anchor="t">
            <a:spAutoFit/>
          </a:bodyPr>
          <a:lstStyle/>
          <a:p>
            <a:pPr>
              <a:lnSpc>
                <a:spcPts val="5320"/>
              </a:lnSpc>
            </a:pPr>
            <a:r>
              <a:rPr lang="en-US" sz="3800" u="sng">
                <a:solidFill>
                  <a:srgbClr val="2E2E2E"/>
                </a:solidFill>
                <a:latin typeface="Lato Bold"/>
              </a:rPr>
              <a:t>Inference:</a:t>
            </a:r>
            <a:r>
              <a:rPr lang="en-US" sz="3800">
                <a:solidFill>
                  <a:srgbClr val="2E2E2E"/>
                </a:solidFill>
                <a:latin typeface="Lato Bold"/>
              </a:rPr>
              <a:t>   </a:t>
            </a:r>
            <a:r>
              <a:rPr lang="en-US" sz="3800">
                <a:solidFill>
                  <a:srgbClr val="2E2E2E"/>
                </a:solidFill>
                <a:latin typeface="Lato"/>
              </a:rPr>
              <a:t>Products in the TECHNOLOGY category have the highest total sales and profit indicating strong performance in this category. </a:t>
            </a:r>
          </a:p>
        </p:txBody>
      </p:sp>
      <p:sp>
        <p:nvSpPr>
          <p:cNvPr id="31" name="TextBox 31"/>
          <p:cNvSpPr txBox="1"/>
          <p:nvPr/>
        </p:nvSpPr>
        <p:spPr>
          <a:xfrm>
            <a:off x="763191" y="4710171"/>
            <a:ext cx="16496109" cy="1979916"/>
          </a:xfrm>
          <a:prstGeom prst="rect">
            <a:avLst/>
          </a:prstGeom>
        </p:spPr>
        <p:txBody>
          <a:bodyPr lIns="0" tIns="0" rIns="0" bIns="0" rtlCol="0" anchor="t">
            <a:spAutoFit/>
          </a:bodyPr>
          <a:lstStyle/>
          <a:p>
            <a:pPr>
              <a:lnSpc>
                <a:spcPts val="5320"/>
              </a:lnSpc>
            </a:pPr>
            <a:r>
              <a:rPr lang="en-US" sz="3800" u="sng">
                <a:solidFill>
                  <a:srgbClr val="2E2E2E"/>
                </a:solidFill>
                <a:latin typeface="Lato Bold"/>
              </a:rPr>
              <a:t>Interpretation: </a:t>
            </a:r>
            <a:r>
              <a:rPr lang="en-US" sz="3800">
                <a:solidFill>
                  <a:srgbClr val="2E2E2E"/>
                </a:solidFill>
                <a:latin typeface="Lato Bold"/>
              </a:rPr>
              <a:t>  </a:t>
            </a:r>
            <a:r>
              <a:rPr lang="en-US" sz="3800">
                <a:solidFill>
                  <a:srgbClr val="2E2E2E"/>
                </a:solidFill>
                <a:latin typeface="Lato"/>
              </a:rPr>
              <a:t>The 'Technology' category stands out as the top-performing category, driven by products such as office supplies and furniture. This suggests a high demand for technology compared to other categories.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028700" y="1952538"/>
            <a:ext cx="13765063" cy="7305762"/>
          </a:xfrm>
          <a:custGeom>
            <a:avLst/>
            <a:gdLst/>
            <a:ahLst/>
            <a:cxnLst/>
            <a:rect l="l" t="t" r="r" b="b"/>
            <a:pathLst>
              <a:path w="13765063" h="7305762">
                <a:moveTo>
                  <a:pt x="0" y="0"/>
                </a:moveTo>
                <a:lnTo>
                  <a:pt x="13765063" y="0"/>
                </a:lnTo>
                <a:lnTo>
                  <a:pt x="13765063" y="7305762"/>
                </a:lnTo>
                <a:lnTo>
                  <a:pt x="0" y="7305762"/>
                </a:lnTo>
                <a:lnTo>
                  <a:pt x="0" y="0"/>
                </a:lnTo>
                <a:close/>
              </a:path>
            </a:pathLst>
          </a:custGeom>
          <a:blipFill>
            <a:blip r:embed="rId2"/>
            <a:stretch>
              <a:fillRect/>
            </a:stretch>
          </a:blipFill>
        </p:spPr>
      </p:sp>
      <p:sp>
        <p:nvSpPr>
          <p:cNvPr id="30" name="TextBox 30"/>
          <p:cNvSpPr txBox="1"/>
          <p:nvPr/>
        </p:nvSpPr>
        <p:spPr>
          <a:xfrm>
            <a:off x="744169" y="766472"/>
            <a:ext cx="16799661" cy="209866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Analysis 6: </a:t>
            </a:r>
            <a:r>
              <a:rPr lang="en-US" sz="4000">
                <a:solidFill>
                  <a:srgbClr val="2E2E2E"/>
                </a:solidFill>
                <a:latin typeface="Lato Bold"/>
              </a:rPr>
              <a:t>  Discount analysis by region.</a:t>
            </a:r>
          </a:p>
          <a:p>
            <a:pPr>
              <a:lnSpc>
                <a:spcPts val="5600"/>
              </a:lnSpc>
            </a:pPr>
            <a:endParaRPr lang="en-US" sz="4000">
              <a:solidFill>
                <a:srgbClr val="2E2E2E"/>
              </a:solidFill>
              <a:latin typeface="Lato Bold"/>
            </a:endParaRPr>
          </a:p>
          <a:p>
            <a:pPr>
              <a:lnSpc>
                <a:spcPts val="5600"/>
              </a:lnSpc>
            </a:pPr>
            <a:endParaRPr lang="en-US" sz="4000">
              <a:solidFill>
                <a:srgbClr val="2E2E2E"/>
              </a:solidFill>
              <a:latin typeface="Lato 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304954" y="2076528"/>
            <a:ext cx="11312828" cy="6695347"/>
          </a:xfrm>
          <a:custGeom>
            <a:avLst/>
            <a:gdLst/>
            <a:ahLst/>
            <a:cxnLst/>
            <a:rect l="l" t="t" r="r" b="b"/>
            <a:pathLst>
              <a:path w="11312828" h="6695347">
                <a:moveTo>
                  <a:pt x="0" y="0"/>
                </a:moveTo>
                <a:lnTo>
                  <a:pt x="11312828" y="0"/>
                </a:lnTo>
                <a:lnTo>
                  <a:pt x="11312828" y="6695347"/>
                </a:lnTo>
                <a:lnTo>
                  <a:pt x="0" y="6695347"/>
                </a:lnTo>
                <a:lnTo>
                  <a:pt x="0" y="0"/>
                </a:lnTo>
                <a:close/>
              </a:path>
            </a:pathLst>
          </a:custGeom>
          <a:blipFill>
            <a:blip r:embed="rId2"/>
            <a:stretch>
              <a:fillRect/>
            </a:stretch>
          </a:blipFill>
        </p:spPr>
      </p:sp>
      <p:sp>
        <p:nvSpPr>
          <p:cNvPr id="30" name="TextBox 30"/>
          <p:cNvSpPr txBox="1"/>
          <p:nvPr/>
        </p:nvSpPr>
        <p:spPr>
          <a:xfrm>
            <a:off x="649926" y="816066"/>
            <a:ext cx="15926376"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Output: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763191" y="641357"/>
            <a:ext cx="16025942" cy="688961"/>
          </a:xfrm>
          <a:prstGeom prst="rect">
            <a:avLst/>
          </a:prstGeom>
        </p:spPr>
        <p:txBody>
          <a:bodyPr lIns="0" tIns="0" rIns="0" bIns="0" rtlCol="0" anchor="t">
            <a:spAutoFit/>
          </a:bodyPr>
          <a:lstStyle/>
          <a:p>
            <a:pPr>
              <a:lnSpc>
                <a:spcPts val="5600"/>
              </a:lnSpc>
            </a:pPr>
            <a:r>
              <a:rPr lang="en-US" sz="4000" u="sng">
                <a:solidFill>
                  <a:srgbClr val="2E2E2E"/>
                </a:solidFill>
                <a:latin typeface="Lato Bold"/>
              </a:rPr>
              <a:t>Inference and interpretation:</a:t>
            </a:r>
          </a:p>
        </p:txBody>
      </p:sp>
      <p:sp>
        <p:nvSpPr>
          <p:cNvPr id="30" name="TextBox 30"/>
          <p:cNvSpPr txBox="1"/>
          <p:nvPr/>
        </p:nvSpPr>
        <p:spPr>
          <a:xfrm>
            <a:off x="763191" y="2259837"/>
            <a:ext cx="16496109" cy="1313166"/>
          </a:xfrm>
          <a:prstGeom prst="rect">
            <a:avLst/>
          </a:prstGeom>
        </p:spPr>
        <p:txBody>
          <a:bodyPr lIns="0" tIns="0" rIns="0" bIns="0" rtlCol="0" anchor="t">
            <a:spAutoFit/>
          </a:bodyPr>
          <a:lstStyle/>
          <a:p>
            <a:pPr>
              <a:lnSpc>
                <a:spcPts val="5320"/>
              </a:lnSpc>
            </a:pPr>
            <a:r>
              <a:rPr lang="en-US" sz="3800" u="sng">
                <a:solidFill>
                  <a:srgbClr val="2E2E2E"/>
                </a:solidFill>
                <a:latin typeface="Lato Bold"/>
              </a:rPr>
              <a:t>Inference:</a:t>
            </a:r>
            <a:r>
              <a:rPr lang="en-US" sz="3800">
                <a:solidFill>
                  <a:srgbClr val="2E2E2E"/>
                </a:solidFill>
                <a:latin typeface="Lato Bold"/>
              </a:rPr>
              <a:t>  </a:t>
            </a:r>
            <a:r>
              <a:rPr lang="en-US" sz="3800">
                <a:solidFill>
                  <a:srgbClr val="2E2E2E"/>
                </a:solidFill>
                <a:latin typeface="Lato"/>
              </a:rPr>
              <a:t>Discount in Central region have the highest discount and average discount by region indicating the strong discount analysis</a:t>
            </a:r>
          </a:p>
        </p:txBody>
      </p:sp>
      <p:sp>
        <p:nvSpPr>
          <p:cNvPr id="31" name="TextBox 31"/>
          <p:cNvSpPr txBox="1"/>
          <p:nvPr/>
        </p:nvSpPr>
        <p:spPr>
          <a:xfrm>
            <a:off x="763191" y="4710171"/>
            <a:ext cx="16496109" cy="1313166"/>
          </a:xfrm>
          <a:prstGeom prst="rect">
            <a:avLst/>
          </a:prstGeom>
        </p:spPr>
        <p:txBody>
          <a:bodyPr lIns="0" tIns="0" rIns="0" bIns="0" rtlCol="0" anchor="t">
            <a:spAutoFit/>
          </a:bodyPr>
          <a:lstStyle/>
          <a:p>
            <a:pPr>
              <a:lnSpc>
                <a:spcPts val="5320"/>
              </a:lnSpc>
            </a:pPr>
            <a:r>
              <a:rPr lang="en-US" sz="3800" u="sng">
                <a:solidFill>
                  <a:srgbClr val="2E2E2E"/>
                </a:solidFill>
                <a:latin typeface="Lato Bold"/>
              </a:rPr>
              <a:t>Interpretation: </a:t>
            </a:r>
            <a:r>
              <a:rPr lang="en-US" sz="3800">
                <a:solidFill>
                  <a:srgbClr val="2E2E2E"/>
                </a:solidFill>
                <a:latin typeface="Lato Bold"/>
              </a:rPr>
              <a:t>  </a:t>
            </a:r>
            <a:r>
              <a:rPr lang="en-US" sz="3800">
                <a:solidFill>
                  <a:srgbClr val="2E2E2E"/>
                </a:solidFill>
                <a:latin typeface="Lato"/>
              </a:rPr>
              <a:t>The Central region reaches the highest discount than the east, south and west. This analysis performs a discount analysis by region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942975"/>
            <a:ext cx="16230600" cy="5745163"/>
          </a:xfrm>
          <a:prstGeom prst="rect">
            <a:avLst/>
          </a:prstGeom>
        </p:spPr>
        <p:txBody>
          <a:bodyPr lIns="0" tIns="0" rIns="0" bIns="0" rtlCol="0" anchor="t">
            <a:spAutoFit/>
          </a:bodyPr>
          <a:lstStyle/>
          <a:p>
            <a:pPr>
              <a:lnSpc>
                <a:spcPts val="5600"/>
              </a:lnSpc>
            </a:pPr>
            <a:r>
              <a:rPr lang="en-US" sz="4000" dirty="0">
                <a:solidFill>
                  <a:srgbClr val="2E2E2E"/>
                </a:solidFill>
                <a:latin typeface="Lato Bold"/>
              </a:rPr>
              <a:t>Location  Analysis :</a:t>
            </a:r>
          </a:p>
          <a:p>
            <a:pPr>
              <a:lnSpc>
                <a:spcPts val="5600"/>
              </a:lnSpc>
            </a:pPr>
            <a:endParaRPr lang="en-US" sz="4000" dirty="0">
              <a:solidFill>
                <a:srgbClr val="2E2E2E"/>
              </a:solidFill>
              <a:latin typeface="Lato Bold"/>
            </a:endParaRPr>
          </a:p>
          <a:p>
            <a:pPr>
              <a:lnSpc>
                <a:spcPts val="5600"/>
              </a:lnSpc>
            </a:pPr>
            <a:r>
              <a:rPr lang="en-US" sz="3600" dirty="0">
                <a:solidFill>
                  <a:srgbClr val="2E2E2E"/>
                </a:solidFill>
                <a:latin typeface="Lato Bold"/>
              </a:rPr>
              <a:t>     </a:t>
            </a:r>
            <a:r>
              <a:rPr lang="en-US" sz="3600" dirty="0">
                <a:solidFill>
                  <a:srgbClr val="2E2E2E"/>
                </a:solidFill>
                <a:latin typeface="Lato"/>
              </a:rPr>
              <a:t>Location analysis for a supermarket dataset involves examining where stores are located, understanding customer behavior in different areas, and using this information to make decisions like choosing new store locations, optimizing supply chains, and improving overall business efficiency based on geographic insights.</a:t>
            </a:r>
          </a:p>
          <a:p>
            <a:pPr>
              <a:lnSpc>
                <a:spcPts val="5600"/>
              </a:lnSpc>
            </a:pPr>
            <a:endParaRPr lang="en-US" sz="3600" dirty="0">
              <a:solidFill>
                <a:srgbClr val="2E2E2E"/>
              </a:solidFill>
              <a:latin typeface="Lato"/>
            </a:endParaRPr>
          </a:p>
        </p:txBody>
      </p:sp>
      <p:grpSp>
        <p:nvGrpSpPr>
          <p:cNvPr id="6" name="Group 6"/>
          <p:cNvGrpSpPr/>
          <p:nvPr/>
        </p:nvGrpSpPr>
        <p:grpSpPr>
          <a:xfrm rot="-5400000">
            <a:off x="5043934" y="-4722198"/>
            <a:ext cx="331261" cy="9775657"/>
            <a:chOff x="0" y="0"/>
            <a:chExt cx="87246" cy="2574659"/>
          </a:xfrm>
        </p:grpSpPr>
        <p:sp>
          <p:nvSpPr>
            <p:cNvPr id="7" name="Freeform 7"/>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8" name="TextBox 8"/>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0"/>
            <a:ext cx="331261" cy="4857241"/>
            <a:chOff x="0" y="0"/>
            <a:chExt cx="87246" cy="1279273"/>
          </a:xfrm>
        </p:grpSpPr>
        <p:sp>
          <p:nvSpPr>
            <p:cNvPr id="10" name="Freeform 10"/>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1" name="TextBox 11"/>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4786371"/>
            <a:ext cx="331261" cy="5524484"/>
            <a:chOff x="0" y="0"/>
            <a:chExt cx="87246" cy="1455008"/>
          </a:xfrm>
        </p:grpSpPr>
        <p:sp>
          <p:nvSpPr>
            <p:cNvPr id="13" name="Freeform 13"/>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4" name="TextBox 14"/>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4027066" y="-3929673"/>
            <a:ext cx="331261" cy="8190607"/>
            <a:chOff x="0" y="0"/>
            <a:chExt cx="87246" cy="2157197"/>
          </a:xfrm>
        </p:grpSpPr>
        <p:sp>
          <p:nvSpPr>
            <p:cNvPr id="16" name="Freeform 16"/>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7" name="TextBox 17"/>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7956739" y="0"/>
            <a:ext cx="331261" cy="3012480"/>
            <a:chOff x="0" y="0"/>
            <a:chExt cx="87246" cy="793410"/>
          </a:xfrm>
        </p:grpSpPr>
        <p:sp>
          <p:nvSpPr>
            <p:cNvPr id="19" name="Freeform 19"/>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0" name="TextBox 20"/>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5400000">
            <a:off x="17610603" y="9775233"/>
            <a:ext cx="331261" cy="692272"/>
            <a:chOff x="0" y="0"/>
            <a:chExt cx="87246" cy="182327"/>
          </a:xfrm>
        </p:grpSpPr>
        <p:sp>
          <p:nvSpPr>
            <p:cNvPr id="22" name="Freeform 22"/>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3" name="TextBox 23"/>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rot="-5400000">
            <a:off x="1637154" y="8484216"/>
            <a:ext cx="331261" cy="3274307"/>
            <a:chOff x="0" y="0"/>
            <a:chExt cx="87246" cy="862369"/>
          </a:xfrm>
        </p:grpSpPr>
        <p:sp>
          <p:nvSpPr>
            <p:cNvPr id="25" name="Freeform 25"/>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6" name="TextBox 26"/>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5400000">
            <a:off x="10235886" y="3037756"/>
            <a:ext cx="331261" cy="14167228"/>
            <a:chOff x="0" y="0"/>
            <a:chExt cx="87246" cy="3731286"/>
          </a:xfrm>
        </p:grpSpPr>
        <p:sp>
          <p:nvSpPr>
            <p:cNvPr id="28" name="Freeform 28"/>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9" name="TextBox 29"/>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4315860" y="4313476"/>
            <a:ext cx="9656280" cy="1120763"/>
          </a:xfrm>
          <a:prstGeom prst="rect">
            <a:avLst/>
          </a:prstGeom>
        </p:spPr>
        <p:txBody>
          <a:bodyPr lIns="0" tIns="0" rIns="0" bIns="0" rtlCol="0" anchor="t">
            <a:spAutoFit/>
          </a:bodyPr>
          <a:lstStyle/>
          <a:p>
            <a:pPr algn="ctr">
              <a:lnSpc>
                <a:spcPts val="9100"/>
              </a:lnSpc>
            </a:pPr>
            <a:r>
              <a:rPr lang="en-US" sz="6500">
                <a:solidFill>
                  <a:srgbClr val="2E2E2E"/>
                </a:solidFill>
                <a:latin typeface="Lato Bold"/>
              </a:rPr>
              <a:t>Thankyou</a:t>
            </a:r>
          </a:p>
        </p:txBody>
      </p:sp>
      <p:grpSp>
        <p:nvGrpSpPr>
          <p:cNvPr id="6" name="Group 6"/>
          <p:cNvGrpSpPr/>
          <p:nvPr/>
        </p:nvGrpSpPr>
        <p:grpSpPr>
          <a:xfrm rot="-5400000">
            <a:off x="5043934" y="-4722198"/>
            <a:ext cx="331261" cy="9775657"/>
            <a:chOff x="0" y="0"/>
            <a:chExt cx="87246" cy="2574659"/>
          </a:xfrm>
        </p:grpSpPr>
        <p:sp>
          <p:nvSpPr>
            <p:cNvPr id="7" name="Freeform 7"/>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8" name="TextBox 8"/>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0"/>
            <a:ext cx="331261" cy="4857241"/>
            <a:chOff x="0" y="0"/>
            <a:chExt cx="87246" cy="1279273"/>
          </a:xfrm>
        </p:grpSpPr>
        <p:sp>
          <p:nvSpPr>
            <p:cNvPr id="10" name="Freeform 10"/>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1" name="TextBox 11"/>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4786371"/>
            <a:ext cx="331261" cy="5524484"/>
            <a:chOff x="0" y="0"/>
            <a:chExt cx="87246" cy="1455008"/>
          </a:xfrm>
        </p:grpSpPr>
        <p:sp>
          <p:nvSpPr>
            <p:cNvPr id="13" name="Freeform 13"/>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4" name="TextBox 14"/>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4027066" y="-3929673"/>
            <a:ext cx="331261" cy="8190607"/>
            <a:chOff x="0" y="0"/>
            <a:chExt cx="87246" cy="2157197"/>
          </a:xfrm>
        </p:grpSpPr>
        <p:sp>
          <p:nvSpPr>
            <p:cNvPr id="16" name="Freeform 16"/>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7" name="TextBox 17"/>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7956739" y="0"/>
            <a:ext cx="331261" cy="3012480"/>
            <a:chOff x="0" y="0"/>
            <a:chExt cx="87246" cy="793410"/>
          </a:xfrm>
        </p:grpSpPr>
        <p:sp>
          <p:nvSpPr>
            <p:cNvPr id="19" name="Freeform 19"/>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0" name="TextBox 20"/>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5400000">
            <a:off x="17610603" y="9775233"/>
            <a:ext cx="331261" cy="692272"/>
            <a:chOff x="0" y="0"/>
            <a:chExt cx="87246" cy="182327"/>
          </a:xfrm>
        </p:grpSpPr>
        <p:sp>
          <p:nvSpPr>
            <p:cNvPr id="22" name="Freeform 22"/>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3" name="TextBox 23"/>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rot="-5400000">
            <a:off x="1637154" y="8484216"/>
            <a:ext cx="331261" cy="3274307"/>
            <a:chOff x="0" y="0"/>
            <a:chExt cx="87246" cy="862369"/>
          </a:xfrm>
        </p:grpSpPr>
        <p:sp>
          <p:nvSpPr>
            <p:cNvPr id="25" name="Freeform 25"/>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6" name="TextBox 26"/>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5400000">
            <a:off x="10235886" y="3037756"/>
            <a:ext cx="331261" cy="14167228"/>
            <a:chOff x="0" y="0"/>
            <a:chExt cx="87246" cy="3731286"/>
          </a:xfrm>
        </p:grpSpPr>
        <p:sp>
          <p:nvSpPr>
            <p:cNvPr id="28" name="Freeform 28"/>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9" name="TextBox 29"/>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181100" y="1271297"/>
            <a:ext cx="16230600"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Why location analysis is important for supermarket ??</a:t>
            </a:r>
          </a:p>
        </p:txBody>
      </p:sp>
      <p:sp>
        <p:nvSpPr>
          <p:cNvPr id="30" name="TextBox 30"/>
          <p:cNvSpPr txBox="1"/>
          <p:nvPr/>
        </p:nvSpPr>
        <p:spPr>
          <a:xfrm>
            <a:off x="863069" y="2583220"/>
            <a:ext cx="16548631" cy="5793106"/>
          </a:xfrm>
          <a:prstGeom prst="rect">
            <a:avLst/>
          </a:prstGeom>
        </p:spPr>
        <p:txBody>
          <a:bodyPr lIns="0" tIns="0" rIns="0" bIns="0" rtlCol="0" anchor="t">
            <a:spAutoFit/>
          </a:bodyPr>
          <a:lstStyle/>
          <a:p>
            <a:pPr marL="712462" lvl="1" indent="-356231">
              <a:lnSpc>
                <a:spcPts val="4619"/>
              </a:lnSpc>
              <a:buFont typeface="Arial"/>
              <a:buChar char="•"/>
            </a:pPr>
            <a:r>
              <a:rPr lang="en-US" sz="3299" dirty="0">
                <a:solidFill>
                  <a:srgbClr val="2E2E2E"/>
                </a:solidFill>
                <a:latin typeface="Canva Sans"/>
              </a:rPr>
              <a:t>Location analysis is crucial for a supermarket dataset because it helps supermarkets make informed decisions about where to place their stores, understand customer behavior in different regions, and optimize operational processes. </a:t>
            </a:r>
          </a:p>
          <a:p>
            <a:pPr>
              <a:lnSpc>
                <a:spcPts val="4619"/>
              </a:lnSpc>
            </a:pPr>
            <a:endParaRPr lang="en-US" sz="3299" dirty="0">
              <a:solidFill>
                <a:srgbClr val="2E2E2E"/>
              </a:solidFill>
              <a:latin typeface="Canva Sans"/>
            </a:endParaRPr>
          </a:p>
          <a:p>
            <a:pPr marL="712462" lvl="1" indent="-356231">
              <a:lnSpc>
                <a:spcPts val="4619"/>
              </a:lnSpc>
              <a:buFont typeface="Arial"/>
              <a:buChar char="•"/>
            </a:pPr>
            <a:r>
              <a:rPr lang="en-US" sz="3299" dirty="0">
                <a:solidFill>
                  <a:srgbClr val="2E2E2E"/>
                </a:solidFill>
                <a:latin typeface="Canva Sans"/>
              </a:rPr>
              <a:t>By analyzing geographic data, supermarkets can identify profitable locations, tailor product offerings to local preferences, optimize supply chain logistics, and strategically expand into new markets, ultimately leading to increased efficiency, better customer satisfaction, and improved overall business performance.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1313322" y="3215423"/>
            <a:ext cx="15356656" cy="6524689"/>
          </a:xfrm>
          <a:custGeom>
            <a:avLst/>
            <a:gdLst/>
            <a:ahLst/>
            <a:cxnLst/>
            <a:rect l="l" t="t" r="r" b="b"/>
            <a:pathLst>
              <a:path w="14173297" h="8025401">
                <a:moveTo>
                  <a:pt x="0" y="0"/>
                </a:moveTo>
                <a:lnTo>
                  <a:pt x="14173297" y="0"/>
                </a:lnTo>
                <a:lnTo>
                  <a:pt x="14173297" y="8025401"/>
                </a:lnTo>
                <a:lnTo>
                  <a:pt x="0" y="8025401"/>
                </a:lnTo>
                <a:lnTo>
                  <a:pt x="0" y="0"/>
                </a:lnTo>
                <a:close/>
              </a:path>
            </a:pathLst>
          </a:custGeom>
          <a:blipFill>
            <a:blip r:embed="rId3"/>
            <a:stretch>
              <a:fillRect l="-3931" t="-1800" r="-3931"/>
            </a:stretch>
          </a:blipFill>
        </p:spPr>
      </p:sp>
      <p:sp>
        <p:nvSpPr>
          <p:cNvPr id="30" name="TextBox 30"/>
          <p:cNvSpPr txBox="1"/>
          <p:nvPr/>
        </p:nvSpPr>
        <p:spPr>
          <a:xfrm>
            <a:off x="718184" y="638428"/>
            <a:ext cx="16546933" cy="688961"/>
          </a:xfrm>
          <a:prstGeom prst="rect">
            <a:avLst/>
          </a:prstGeom>
        </p:spPr>
        <p:txBody>
          <a:bodyPr lIns="0" tIns="0" rIns="0" bIns="0" rtlCol="0" anchor="t">
            <a:spAutoFit/>
          </a:bodyPr>
          <a:lstStyle/>
          <a:p>
            <a:pPr>
              <a:lnSpc>
                <a:spcPts val="5600"/>
              </a:lnSpc>
            </a:pPr>
            <a:r>
              <a:rPr lang="en-US" sz="4000" dirty="0">
                <a:solidFill>
                  <a:srgbClr val="2E2E2E"/>
                </a:solidFill>
                <a:latin typeface="Lato Bold"/>
              </a:rPr>
              <a:t> Dataset -  supermarkett.csv </a:t>
            </a:r>
          </a:p>
        </p:txBody>
      </p:sp>
      <p:graphicFrame>
        <p:nvGraphicFramePr>
          <p:cNvPr id="34" name="Object 33"/>
          <p:cNvGraphicFramePr>
            <a:graphicFrameLocks noChangeAspect="1"/>
          </p:cNvGraphicFramePr>
          <p:nvPr>
            <p:extLst>
              <p:ext uri="{D42A27DB-BD31-4B8C-83A1-F6EECF244321}">
                <p14:modId xmlns:p14="http://schemas.microsoft.com/office/powerpoint/2010/main" val="3768983756"/>
              </p:ext>
            </p:extLst>
          </p:nvPr>
        </p:nvGraphicFramePr>
        <p:xfrm>
          <a:off x="1361808" y="1553061"/>
          <a:ext cx="2078130" cy="1695382"/>
        </p:xfrm>
        <a:graphic>
          <a:graphicData uri="http://schemas.openxmlformats.org/presentationml/2006/ole">
            <mc:AlternateContent xmlns:mc="http://schemas.openxmlformats.org/markup-compatibility/2006">
              <mc:Choice xmlns:v="urn:schemas-microsoft-com:vml" Requires="v">
                <p:oleObj spid="_x0000_s1027" name="Macro-Enabled Worksheet" showAsIcon="1" r:id="rId4" imgW="914400" imgH="771480" progId="Excel.SheetMacroEnabled.12">
                  <p:embed/>
                </p:oleObj>
              </mc:Choice>
              <mc:Fallback>
                <p:oleObj name="Macro-Enabled Worksheet" showAsIcon="1" r:id="rId4" imgW="914400" imgH="771480" progId="Excel.SheetMacroEnabled.12">
                  <p:embed/>
                  <p:pic>
                    <p:nvPicPr>
                      <p:cNvPr id="0" name=""/>
                      <p:cNvPicPr/>
                      <p:nvPr/>
                    </p:nvPicPr>
                    <p:blipFill>
                      <a:blip r:embed="rId5"/>
                      <a:stretch>
                        <a:fillRect/>
                      </a:stretch>
                    </p:blipFill>
                    <p:spPr>
                      <a:xfrm>
                        <a:off x="1361808" y="1553061"/>
                        <a:ext cx="2078130" cy="1695382"/>
                      </a:xfrm>
                      <a:prstGeom prst="rect">
                        <a:avLst/>
                      </a:prstGeom>
                    </p:spPr>
                  </p:pic>
                </p:oleObj>
              </mc:Fallback>
            </mc:AlternateContent>
          </a:graphicData>
        </a:graphic>
      </p:graphicFrame>
      <p:sp>
        <p:nvSpPr>
          <p:cNvPr id="37" name="TextBox 36"/>
          <p:cNvSpPr txBox="1"/>
          <p:nvPr/>
        </p:nvSpPr>
        <p:spPr>
          <a:xfrm>
            <a:off x="3713306" y="1691745"/>
            <a:ext cx="11134755" cy="461665"/>
          </a:xfrm>
          <a:prstGeom prst="rect">
            <a:avLst/>
          </a:prstGeom>
          <a:noFill/>
        </p:spPr>
        <p:txBody>
          <a:bodyPr wrap="square" rtlCol="0">
            <a:spAutoFit/>
          </a:bodyPr>
          <a:lstStyle/>
          <a:p>
            <a:r>
              <a:rPr lang="en-US" sz="2000" b="1" dirty="0" smtClean="0"/>
              <a:t>            </a:t>
            </a:r>
            <a:r>
              <a:rPr lang="en-US" sz="2400" b="1" dirty="0" smtClean="0">
                <a:latin typeface="Lato Bold" panose="020B0604020202020204" charset="0"/>
                <a:ea typeface="Lato Bold" panose="020B0604020202020204" charset="0"/>
                <a:cs typeface="Lato Bold" panose="020B0604020202020204" charset="0"/>
              </a:rPr>
              <a:t>Double – click on that icon to access supermarket dataset  (CSV File)</a:t>
            </a:r>
            <a:endParaRPr lang="en-IN" sz="2400" b="1" dirty="0">
              <a:latin typeface="Lato Bold" panose="020B0604020202020204" charset="0"/>
              <a:ea typeface="Lato Bold" panose="020B0604020202020204" charset="0"/>
              <a:cs typeface="Lato Bold" panose="020B0604020202020204" charset="0"/>
            </a:endParaRPr>
          </a:p>
        </p:txBody>
      </p:sp>
      <p:sp>
        <p:nvSpPr>
          <p:cNvPr id="38" name="Left Arrow 37"/>
          <p:cNvSpPr/>
          <p:nvPr/>
        </p:nvSpPr>
        <p:spPr>
          <a:xfrm>
            <a:off x="3234094" y="1805680"/>
            <a:ext cx="897466" cy="28291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942975"/>
            <a:ext cx="16230600"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Attributes I had used for location analysis are:</a:t>
            </a:r>
          </a:p>
        </p:txBody>
      </p:sp>
      <p:grpSp>
        <p:nvGrpSpPr>
          <p:cNvPr id="6" name="Group 6"/>
          <p:cNvGrpSpPr/>
          <p:nvPr/>
        </p:nvGrpSpPr>
        <p:grpSpPr>
          <a:xfrm rot="-5400000">
            <a:off x="5043934" y="-4722198"/>
            <a:ext cx="331261" cy="9775657"/>
            <a:chOff x="0" y="0"/>
            <a:chExt cx="87246" cy="2574659"/>
          </a:xfrm>
        </p:grpSpPr>
        <p:sp>
          <p:nvSpPr>
            <p:cNvPr id="7" name="Freeform 7"/>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8" name="TextBox 8"/>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0"/>
            <a:ext cx="331261" cy="4857241"/>
            <a:chOff x="0" y="0"/>
            <a:chExt cx="87246" cy="1279273"/>
          </a:xfrm>
        </p:grpSpPr>
        <p:sp>
          <p:nvSpPr>
            <p:cNvPr id="10" name="Freeform 10"/>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1" name="TextBox 11"/>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4786371"/>
            <a:ext cx="331261" cy="5524484"/>
            <a:chOff x="0" y="0"/>
            <a:chExt cx="87246" cy="1455008"/>
          </a:xfrm>
        </p:grpSpPr>
        <p:sp>
          <p:nvSpPr>
            <p:cNvPr id="13" name="Freeform 13"/>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4" name="TextBox 14"/>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4027066" y="-3929673"/>
            <a:ext cx="331261" cy="8190607"/>
            <a:chOff x="0" y="0"/>
            <a:chExt cx="87246" cy="2157197"/>
          </a:xfrm>
        </p:grpSpPr>
        <p:sp>
          <p:nvSpPr>
            <p:cNvPr id="16" name="Freeform 16"/>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7" name="TextBox 17"/>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7956739" y="0"/>
            <a:ext cx="331261" cy="3012480"/>
            <a:chOff x="0" y="0"/>
            <a:chExt cx="87246" cy="793410"/>
          </a:xfrm>
        </p:grpSpPr>
        <p:sp>
          <p:nvSpPr>
            <p:cNvPr id="19" name="Freeform 19"/>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0" name="TextBox 20"/>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5400000">
            <a:off x="17610603" y="9775233"/>
            <a:ext cx="331261" cy="692272"/>
            <a:chOff x="0" y="0"/>
            <a:chExt cx="87246" cy="182327"/>
          </a:xfrm>
        </p:grpSpPr>
        <p:sp>
          <p:nvSpPr>
            <p:cNvPr id="22" name="Freeform 22"/>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3" name="TextBox 23"/>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rot="-5400000">
            <a:off x="1637154" y="8484216"/>
            <a:ext cx="331261" cy="3274307"/>
            <a:chOff x="0" y="0"/>
            <a:chExt cx="87246" cy="862369"/>
          </a:xfrm>
        </p:grpSpPr>
        <p:sp>
          <p:nvSpPr>
            <p:cNvPr id="25" name="Freeform 25"/>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6" name="TextBox 26"/>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5400000">
            <a:off x="10235886" y="3037756"/>
            <a:ext cx="331261" cy="14167228"/>
            <a:chOff x="0" y="0"/>
            <a:chExt cx="87246" cy="3731286"/>
          </a:xfrm>
        </p:grpSpPr>
        <p:sp>
          <p:nvSpPr>
            <p:cNvPr id="28" name="Freeform 28"/>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9" name="TextBox 29"/>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30"/>
          <p:cNvSpPr txBox="1"/>
          <p:nvPr/>
        </p:nvSpPr>
        <p:spPr>
          <a:xfrm>
            <a:off x="1028700" y="2050803"/>
            <a:ext cx="16230600" cy="5980416"/>
          </a:xfrm>
          <a:prstGeom prst="rect">
            <a:avLst/>
          </a:prstGeom>
        </p:spPr>
        <p:txBody>
          <a:bodyPr lIns="0" tIns="0" rIns="0" bIns="0" rtlCol="0" anchor="t">
            <a:spAutoFit/>
          </a:bodyPr>
          <a:lstStyle/>
          <a:p>
            <a:pPr marL="820537" lvl="1" indent="-410269">
              <a:lnSpc>
                <a:spcPts val="5320"/>
              </a:lnSpc>
              <a:buFont typeface="Arial"/>
              <a:buChar char="•"/>
            </a:pPr>
            <a:r>
              <a:rPr lang="en-US" sz="3800">
                <a:solidFill>
                  <a:srgbClr val="2E2E2E"/>
                </a:solidFill>
                <a:latin typeface="Lato"/>
              </a:rPr>
              <a:t>Country</a:t>
            </a:r>
          </a:p>
          <a:p>
            <a:pPr marL="820537" lvl="1" indent="-410269">
              <a:lnSpc>
                <a:spcPts val="5320"/>
              </a:lnSpc>
              <a:buFont typeface="Arial"/>
              <a:buChar char="•"/>
            </a:pPr>
            <a:r>
              <a:rPr lang="en-US" sz="3800">
                <a:solidFill>
                  <a:srgbClr val="2E2E2E"/>
                </a:solidFill>
                <a:latin typeface="Lato"/>
              </a:rPr>
              <a:t>City</a:t>
            </a:r>
          </a:p>
          <a:p>
            <a:pPr marL="820537" lvl="1" indent="-410269">
              <a:lnSpc>
                <a:spcPts val="5320"/>
              </a:lnSpc>
              <a:buFont typeface="Arial"/>
              <a:buChar char="•"/>
            </a:pPr>
            <a:r>
              <a:rPr lang="en-US" sz="3800">
                <a:solidFill>
                  <a:srgbClr val="2E2E2E"/>
                </a:solidFill>
                <a:latin typeface="Lato"/>
              </a:rPr>
              <a:t>State</a:t>
            </a:r>
          </a:p>
          <a:p>
            <a:pPr marL="820537" lvl="1" indent="-410269">
              <a:lnSpc>
                <a:spcPts val="5320"/>
              </a:lnSpc>
              <a:buFont typeface="Arial"/>
              <a:buChar char="•"/>
            </a:pPr>
            <a:r>
              <a:rPr lang="en-US" sz="3800">
                <a:solidFill>
                  <a:srgbClr val="2E2E2E"/>
                </a:solidFill>
                <a:latin typeface="Lato"/>
              </a:rPr>
              <a:t>Region</a:t>
            </a:r>
          </a:p>
          <a:p>
            <a:pPr marL="820537" lvl="1" indent="-410269">
              <a:lnSpc>
                <a:spcPts val="5320"/>
              </a:lnSpc>
              <a:buFont typeface="Arial"/>
              <a:buChar char="•"/>
            </a:pPr>
            <a:r>
              <a:rPr lang="en-US" sz="3800">
                <a:solidFill>
                  <a:srgbClr val="2E2E2E"/>
                </a:solidFill>
                <a:latin typeface="Lato"/>
              </a:rPr>
              <a:t>Product</a:t>
            </a:r>
          </a:p>
          <a:p>
            <a:pPr marL="820537" lvl="1" indent="-410269">
              <a:lnSpc>
                <a:spcPts val="5320"/>
              </a:lnSpc>
              <a:buFont typeface="Arial"/>
              <a:buChar char="•"/>
            </a:pPr>
            <a:r>
              <a:rPr lang="en-US" sz="3800">
                <a:solidFill>
                  <a:srgbClr val="2E2E2E"/>
                </a:solidFill>
                <a:latin typeface="Lato"/>
              </a:rPr>
              <a:t>Sub-product</a:t>
            </a:r>
          </a:p>
          <a:p>
            <a:pPr marL="820537" lvl="1" indent="-410269">
              <a:lnSpc>
                <a:spcPts val="5320"/>
              </a:lnSpc>
              <a:buFont typeface="Arial"/>
              <a:buChar char="•"/>
            </a:pPr>
            <a:r>
              <a:rPr lang="en-US" sz="3800">
                <a:solidFill>
                  <a:srgbClr val="2E2E2E"/>
                </a:solidFill>
                <a:latin typeface="Lato"/>
              </a:rPr>
              <a:t>Profit</a:t>
            </a:r>
          </a:p>
          <a:p>
            <a:pPr marL="820537" lvl="1" indent="-410269">
              <a:lnSpc>
                <a:spcPts val="5320"/>
              </a:lnSpc>
              <a:buFont typeface="Arial"/>
              <a:buChar char="•"/>
            </a:pPr>
            <a:r>
              <a:rPr lang="en-US" sz="3800">
                <a:solidFill>
                  <a:srgbClr val="2E2E2E"/>
                </a:solidFill>
                <a:latin typeface="Lato"/>
              </a:rPr>
              <a:t>Sales</a:t>
            </a:r>
          </a:p>
          <a:p>
            <a:pPr marL="820537" lvl="1" indent="-410269">
              <a:lnSpc>
                <a:spcPts val="5320"/>
              </a:lnSpc>
              <a:buFont typeface="Arial"/>
              <a:buChar char="•"/>
            </a:pPr>
            <a:r>
              <a:rPr lang="en-US" sz="3800">
                <a:solidFill>
                  <a:srgbClr val="2E2E2E"/>
                </a:solidFill>
                <a:latin typeface="Lato"/>
              </a:rPr>
              <a:t>Discount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727769" y="3042722"/>
            <a:ext cx="14434332" cy="6518252"/>
          </a:xfrm>
          <a:custGeom>
            <a:avLst/>
            <a:gdLst/>
            <a:ahLst/>
            <a:cxnLst/>
            <a:rect l="l" t="t" r="r" b="b"/>
            <a:pathLst>
              <a:path w="14434332" h="6518252">
                <a:moveTo>
                  <a:pt x="0" y="0"/>
                </a:moveTo>
                <a:lnTo>
                  <a:pt x="14434332" y="0"/>
                </a:lnTo>
                <a:lnTo>
                  <a:pt x="14434332" y="6518251"/>
                </a:lnTo>
                <a:lnTo>
                  <a:pt x="0" y="6518251"/>
                </a:lnTo>
                <a:lnTo>
                  <a:pt x="0" y="0"/>
                </a:lnTo>
                <a:close/>
              </a:path>
            </a:pathLst>
          </a:custGeom>
          <a:blipFill>
            <a:blip r:embed="rId2"/>
            <a:stretch>
              <a:fillRect r="-1959"/>
            </a:stretch>
          </a:blipFill>
        </p:spPr>
      </p:sp>
      <p:sp>
        <p:nvSpPr>
          <p:cNvPr id="30" name="TextBox 30"/>
          <p:cNvSpPr txBox="1"/>
          <p:nvPr/>
        </p:nvSpPr>
        <p:spPr>
          <a:xfrm>
            <a:off x="727769" y="2001540"/>
            <a:ext cx="16230600" cy="679673"/>
          </a:xfrm>
          <a:prstGeom prst="rect">
            <a:avLst/>
          </a:prstGeom>
        </p:spPr>
        <p:txBody>
          <a:bodyPr lIns="0" tIns="0" rIns="0" bIns="0" rtlCol="0" anchor="t">
            <a:spAutoFit/>
          </a:bodyPr>
          <a:lstStyle/>
          <a:p>
            <a:pPr>
              <a:lnSpc>
                <a:spcPts val="5320"/>
              </a:lnSpc>
            </a:pPr>
            <a:r>
              <a:rPr lang="en-US" sz="3800" dirty="0">
                <a:solidFill>
                  <a:srgbClr val="2E2E2E"/>
                </a:solidFill>
                <a:latin typeface="Lato Bold"/>
              </a:rPr>
              <a:t>Step 1: Importing necessary </a:t>
            </a:r>
            <a:r>
              <a:rPr lang="en-US" sz="3800" dirty="0" smtClean="0">
                <a:solidFill>
                  <a:srgbClr val="2E2E2E"/>
                </a:solidFill>
                <a:latin typeface="Lato Bold"/>
              </a:rPr>
              <a:t>libraries, </a:t>
            </a:r>
            <a:r>
              <a:rPr lang="en-US" sz="3800" dirty="0">
                <a:solidFill>
                  <a:srgbClr val="2E2E2E"/>
                </a:solidFill>
                <a:latin typeface="Lato Bold"/>
              </a:rPr>
              <a:t>upload </a:t>
            </a:r>
            <a:r>
              <a:rPr lang="en-US" sz="3800" dirty="0" smtClean="0">
                <a:solidFill>
                  <a:srgbClr val="2E2E2E"/>
                </a:solidFill>
                <a:latin typeface="Lato Bold"/>
              </a:rPr>
              <a:t>dataset and reading </a:t>
            </a:r>
            <a:r>
              <a:rPr lang="en-US" sz="3800" dirty="0">
                <a:solidFill>
                  <a:srgbClr val="2E2E2E"/>
                </a:solidFill>
                <a:latin typeface="Lato Bold"/>
              </a:rPr>
              <a:t>csv file.</a:t>
            </a:r>
          </a:p>
        </p:txBody>
      </p:sp>
      <p:sp>
        <p:nvSpPr>
          <p:cNvPr id="31" name="TextBox 31"/>
          <p:cNvSpPr txBox="1"/>
          <p:nvPr/>
        </p:nvSpPr>
        <p:spPr>
          <a:xfrm>
            <a:off x="727769" y="817279"/>
            <a:ext cx="16230600"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Implementation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rot="-5400000">
            <a:off x="5043934" y="-4722198"/>
            <a:ext cx="331261" cy="9775657"/>
            <a:chOff x="0" y="0"/>
            <a:chExt cx="87246" cy="2574659"/>
          </a:xfrm>
        </p:grpSpPr>
        <p:sp>
          <p:nvSpPr>
            <p:cNvPr id="6" name="Freeform 6"/>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7" name="TextBox 7"/>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0" y="0"/>
            <a:ext cx="331261" cy="4857241"/>
            <a:chOff x="0" y="0"/>
            <a:chExt cx="87246" cy="1279273"/>
          </a:xfrm>
        </p:grpSpPr>
        <p:sp>
          <p:nvSpPr>
            <p:cNvPr id="9" name="Freeform 9"/>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0" name="TextBox 10"/>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0" y="4786371"/>
            <a:ext cx="331261" cy="5524484"/>
            <a:chOff x="0" y="0"/>
            <a:chExt cx="87246" cy="1455008"/>
          </a:xfrm>
        </p:grpSpPr>
        <p:sp>
          <p:nvSpPr>
            <p:cNvPr id="12" name="Freeform 12"/>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3" name="TextBox 13"/>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5400000">
            <a:off x="14027066" y="-3929673"/>
            <a:ext cx="331261" cy="8190607"/>
            <a:chOff x="0" y="0"/>
            <a:chExt cx="87246" cy="2157197"/>
          </a:xfrm>
        </p:grpSpPr>
        <p:sp>
          <p:nvSpPr>
            <p:cNvPr id="15" name="Freeform 15"/>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6" name="TextBox 16"/>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956739" y="0"/>
            <a:ext cx="331261" cy="3012480"/>
            <a:chOff x="0" y="0"/>
            <a:chExt cx="87246" cy="793410"/>
          </a:xfrm>
        </p:grpSpPr>
        <p:sp>
          <p:nvSpPr>
            <p:cNvPr id="18" name="Freeform 18"/>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19" name="TextBox 19"/>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0" name="Group 20"/>
          <p:cNvGrpSpPr/>
          <p:nvPr/>
        </p:nvGrpSpPr>
        <p:grpSpPr>
          <a:xfrm rot="-5400000">
            <a:off x="17610603" y="9775233"/>
            <a:ext cx="331261" cy="692272"/>
            <a:chOff x="0" y="0"/>
            <a:chExt cx="87246" cy="182327"/>
          </a:xfrm>
        </p:grpSpPr>
        <p:sp>
          <p:nvSpPr>
            <p:cNvPr id="21" name="Freeform 21"/>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2" name="TextBox 22"/>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3" name="Group 23"/>
          <p:cNvGrpSpPr/>
          <p:nvPr/>
        </p:nvGrpSpPr>
        <p:grpSpPr>
          <a:xfrm rot="-5400000">
            <a:off x="1637154" y="8484216"/>
            <a:ext cx="331261" cy="3274307"/>
            <a:chOff x="0" y="0"/>
            <a:chExt cx="87246" cy="862369"/>
          </a:xfrm>
        </p:grpSpPr>
        <p:sp>
          <p:nvSpPr>
            <p:cNvPr id="24" name="Freeform 24"/>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5" name="TextBox 25"/>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6" name="Group 26"/>
          <p:cNvGrpSpPr/>
          <p:nvPr/>
        </p:nvGrpSpPr>
        <p:grpSpPr>
          <a:xfrm rot="-5400000">
            <a:off x="10235886" y="3037756"/>
            <a:ext cx="331261" cy="14167228"/>
            <a:chOff x="0" y="0"/>
            <a:chExt cx="87246" cy="3731286"/>
          </a:xfrm>
        </p:grpSpPr>
        <p:sp>
          <p:nvSpPr>
            <p:cNvPr id="27" name="Freeform 27"/>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8" name="TextBox 28"/>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29" name="Freeform 29"/>
          <p:cNvSpPr/>
          <p:nvPr/>
        </p:nvSpPr>
        <p:spPr>
          <a:xfrm>
            <a:off x="819470" y="2211090"/>
            <a:ext cx="15167671" cy="6673331"/>
          </a:xfrm>
          <a:custGeom>
            <a:avLst/>
            <a:gdLst/>
            <a:ahLst/>
            <a:cxnLst/>
            <a:rect l="l" t="t" r="r" b="b"/>
            <a:pathLst>
              <a:path w="15167671" h="6673331">
                <a:moveTo>
                  <a:pt x="0" y="0"/>
                </a:moveTo>
                <a:lnTo>
                  <a:pt x="15167671" y="0"/>
                </a:lnTo>
                <a:lnTo>
                  <a:pt x="15167671" y="6673331"/>
                </a:lnTo>
                <a:lnTo>
                  <a:pt x="0" y="6673331"/>
                </a:lnTo>
                <a:lnTo>
                  <a:pt x="0" y="0"/>
                </a:lnTo>
                <a:close/>
              </a:path>
            </a:pathLst>
          </a:custGeom>
          <a:blipFill>
            <a:blip r:embed="rId2"/>
            <a:stretch>
              <a:fillRect/>
            </a:stretch>
          </a:blipFill>
        </p:spPr>
      </p:sp>
      <p:sp>
        <p:nvSpPr>
          <p:cNvPr id="30" name="TextBox 30"/>
          <p:cNvSpPr txBox="1"/>
          <p:nvPr/>
        </p:nvSpPr>
        <p:spPr>
          <a:xfrm>
            <a:off x="819470" y="817279"/>
            <a:ext cx="16439830" cy="1393811"/>
          </a:xfrm>
          <a:prstGeom prst="rect">
            <a:avLst/>
          </a:prstGeom>
        </p:spPr>
        <p:txBody>
          <a:bodyPr lIns="0" tIns="0" rIns="0" bIns="0" rtlCol="0" anchor="t">
            <a:spAutoFit/>
          </a:bodyPr>
          <a:lstStyle/>
          <a:p>
            <a:pPr>
              <a:lnSpc>
                <a:spcPts val="5600"/>
              </a:lnSpc>
            </a:pPr>
            <a:r>
              <a:rPr lang="en-US" sz="4000" spc="-64">
                <a:solidFill>
                  <a:srgbClr val="2E2E2E"/>
                </a:solidFill>
                <a:latin typeface="Lato Bold"/>
              </a:rPr>
              <a:t>Step 2: Data Exploration</a:t>
            </a:r>
          </a:p>
          <a:p>
            <a:pPr algn="just">
              <a:lnSpc>
                <a:spcPts val="5600"/>
              </a:lnSpc>
            </a:pPr>
            <a:endParaRPr lang="en-US" sz="4000" spc="-64">
              <a:solidFill>
                <a:srgbClr val="2E2E2E"/>
              </a:solidFill>
              <a:latin typeface="Lato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956739" y="2946265"/>
            <a:ext cx="331261" cy="7340735"/>
            <a:chOff x="0" y="0"/>
            <a:chExt cx="87246" cy="1933362"/>
          </a:xfrm>
        </p:grpSpPr>
        <p:sp>
          <p:nvSpPr>
            <p:cNvPr id="3" name="Freeform 3"/>
            <p:cNvSpPr/>
            <p:nvPr/>
          </p:nvSpPr>
          <p:spPr>
            <a:xfrm>
              <a:off x="0" y="0"/>
              <a:ext cx="87246" cy="1933362"/>
            </a:xfrm>
            <a:custGeom>
              <a:avLst/>
              <a:gdLst/>
              <a:ahLst/>
              <a:cxnLst/>
              <a:rect l="l" t="t" r="r" b="b"/>
              <a:pathLst>
                <a:path w="87246" h="1933362">
                  <a:moveTo>
                    <a:pt x="0" y="0"/>
                  </a:moveTo>
                  <a:lnTo>
                    <a:pt x="87246" y="0"/>
                  </a:lnTo>
                  <a:lnTo>
                    <a:pt x="87246" y="1933362"/>
                  </a:lnTo>
                  <a:lnTo>
                    <a:pt x="0" y="1933362"/>
                  </a:lnTo>
                  <a:close/>
                </a:path>
              </a:pathLst>
            </a:custGeom>
            <a:solidFill>
              <a:srgbClr val="A3FBE5"/>
            </a:solidFill>
          </p:spPr>
        </p:sp>
        <p:sp>
          <p:nvSpPr>
            <p:cNvPr id="4" name="TextBox 4"/>
            <p:cNvSpPr txBox="1"/>
            <p:nvPr/>
          </p:nvSpPr>
          <p:spPr>
            <a:xfrm>
              <a:off x="0" y="-38100"/>
              <a:ext cx="87246" cy="1971462"/>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28700" y="942975"/>
            <a:ext cx="16230600" cy="688961"/>
          </a:xfrm>
          <a:prstGeom prst="rect">
            <a:avLst/>
          </a:prstGeom>
        </p:spPr>
        <p:txBody>
          <a:bodyPr lIns="0" tIns="0" rIns="0" bIns="0" rtlCol="0" anchor="t">
            <a:spAutoFit/>
          </a:bodyPr>
          <a:lstStyle/>
          <a:p>
            <a:pPr>
              <a:lnSpc>
                <a:spcPts val="5600"/>
              </a:lnSpc>
            </a:pPr>
            <a:r>
              <a:rPr lang="en-US" sz="4000">
                <a:solidFill>
                  <a:srgbClr val="2E2E2E"/>
                </a:solidFill>
                <a:latin typeface="Lato Bold"/>
              </a:rPr>
              <a:t>Step 2: (continue)</a:t>
            </a:r>
          </a:p>
        </p:txBody>
      </p:sp>
      <p:grpSp>
        <p:nvGrpSpPr>
          <p:cNvPr id="6" name="Group 6"/>
          <p:cNvGrpSpPr/>
          <p:nvPr/>
        </p:nvGrpSpPr>
        <p:grpSpPr>
          <a:xfrm rot="-5400000">
            <a:off x="5043934" y="-4722198"/>
            <a:ext cx="331261" cy="9775657"/>
            <a:chOff x="0" y="0"/>
            <a:chExt cx="87246" cy="2574659"/>
          </a:xfrm>
        </p:grpSpPr>
        <p:sp>
          <p:nvSpPr>
            <p:cNvPr id="7" name="Freeform 7"/>
            <p:cNvSpPr/>
            <p:nvPr/>
          </p:nvSpPr>
          <p:spPr>
            <a:xfrm>
              <a:off x="0" y="0"/>
              <a:ext cx="87246" cy="2574659"/>
            </a:xfrm>
            <a:custGeom>
              <a:avLst/>
              <a:gdLst/>
              <a:ahLst/>
              <a:cxnLst/>
              <a:rect l="l" t="t" r="r" b="b"/>
              <a:pathLst>
                <a:path w="87246" h="2574659">
                  <a:moveTo>
                    <a:pt x="0" y="0"/>
                  </a:moveTo>
                  <a:lnTo>
                    <a:pt x="87246" y="0"/>
                  </a:lnTo>
                  <a:lnTo>
                    <a:pt x="87246" y="2574659"/>
                  </a:lnTo>
                  <a:lnTo>
                    <a:pt x="0" y="2574659"/>
                  </a:lnTo>
                  <a:close/>
                </a:path>
              </a:pathLst>
            </a:custGeom>
            <a:solidFill>
              <a:srgbClr val="FFC2CA"/>
            </a:solidFill>
          </p:spPr>
        </p:sp>
        <p:sp>
          <p:nvSpPr>
            <p:cNvPr id="8" name="TextBox 8"/>
            <p:cNvSpPr txBox="1"/>
            <p:nvPr/>
          </p:nvSpPr>
          <p:spPr>
            <a:xfrm>
              <a:off x="0" y="-38100"/>
              <a:ext cx="87246" cy="2612759"/>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0" y="0"/>
            <a:ext cx="331261" cy="4857241"/>
            <a:chOff x="0" y="0"/>
            <a:chExt cx="87246" cy="1279273"/>
          </a:xfrm>
        </p:grpSpPr>
        <p:sp>
          <p:nvSpPr>
            <p:cNvPr id="10" name="Freeform 10"/>
            <p:cNvSpPr/>
            <p:nvPr/>
          </p:nvSpPr>
          <p:spPr>
            <a:xfrm>
              <a:off x="0" y="0"/>
              <a:ext cx="87246" cy="1279273"/>
            </a:xfrm>
            <a:custGeom>
              <a:avLst/>
              <a:gdLst/>
              <a:ahLst/>
              <a:cxnLst/>
              <a:rect l="l" t="t" r="r" b="b"/>
              <a:pathLst>
                <a:path w="87246" h="1279273">
                  <a:moveTo>
                    <a:pt x="0" y="0"/>
                  </a:moveTo>
                  <a:lnTo>
                    <a:pt x="87246" y="0"/>
                  </a:lnTo>
                  <a:lnTo>
                    <a:pt x="87246" y="1279273"/>
                  </a:lnTo>
                  <a:lnTo>
                    <a:pt x="0" y="1279273"/>
                  </a:lnTo>
                  <a:close/>
                </a:path>
              </a:pathLst>
            </a:custGeom>
            <a:solidFill>
              <a:srgbClr val="FFC2CA"/>
            </a:solidFill>
          </p:spPr>
        </p:sp>
        <p:sp>
          <p:nvSpPr>
            <p:cNvPr id="11" name="TextBox 11"/>
            <p:cNvSpPr txBox="1"/>
            <p:nvPr/>
          </p:nvSpPr>
          <p:spPr>
            <a:xfrm>
              <a:off x="0" y="-38100"/>
              <a:ext cx="87246" cy="1317373"/>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0" y="4786371"/>
            <a:ext cx="331261" cy="5524484"/>
            <a:chOff x="0" y="0"/>
            <a:chExt cx="87246" cy="1455008"/>
          </a:xfrm>
        </p:grpSpPr>
        <p:sp>
          <p:nvSpPr>
            <p:cNvPr id="13" name="Freeform 13"/>
            <p:cNvSpPr/>
            <p:nvPr/>
          </p:nvSpPr>
          <p:spPr>
            <a:xfrm>
              <a:off x="0" y="0"/>
              <a:ext cx="87246" cy="1455008"/>
            </a:xfrm>
            <a:custGeom>
              <a:avLst/>
              <a:gdLst/>
              <a:ahLst/>
              <a:cxnLst/>
              <a:rect l="l" t="t" r="r" b="b"/>
              <a:pathLst>
                <a:path w="87246" h="1455008">
                  <a:moveTo>
                    <a:pt x="0" y="0"/>
                  </a:moveTo>
                  <a:lnTo>
                    <a:pt x="87246" y="0"/>
                  </a:lnTo>
                  <a:lnTo>
                    <a:pt x="87246" y="1455008"/>
                  </a:lnTo>
                  <a:lnTo>
                    <a:pt x="0" y="1455008"/>
                  </a:lnTo>
                  <a:close/>
                </a:path>
              </a:pathLst>
            </a:custGeom>
            <a:solidFill>
              <a:srgbClr val="F9ECB8"/>
            </a:solidFill>
          </p:spPr>
        </p:sp>
        <p:sp>
          <p:nvSpPr>
            <p:cNvPr id="14" name="TextBox 14"/>
            <p:cNvSpPr txBox="1"/>
            <p:nvPr/>
          </p:nvSpPr>
          <p:spPr>
            <a:xfrm>
              <a:off x="0" y="-38100"/>
              <a:ext cx="87246" cy="1493108"/>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4027066" y="-3929673"/>
            <a:ext cx="331261" cy="8190607"/>
            <a:chOff x="0" y="0"/>
            <a:chExt cx="87246" cy="2157197"/>
          </a:xfrm>
        </p:grpSpPr>
        <p:sp>
          <p:nvSpPr>
            <p:cNvPr id="16" name="Freeform 16"/>
            <p:cNvSpPr/>
            <p:nvPr/>
          </p:nvSpPr>
          <p:spPr>
            <a:xfrm>
              <a:off x="0" y="0"/>
              <a:ext cx="87246" cy="2157197"/>
            </a:xfrm>
            <a:custGeom>
              <a:avLst/>
              <a:gdLst/>
              <a:ahLst/>
              <a:cxnLst/>
              <a:rect l="l" t="t" r="r" b="b"/>
              <a:pathLst>
                <a:path w="87246" h="2157197">
                  <a:moveTo>
                    <a:pt x="0" y="0"/>
                  </a:moveTo>
                  <a:lnTo>
                    <a:pt x="87246" y="0"/>
                  </a:lnTo>
                  <a:lnTo>
                    <a:pt x="87246" y="2157197"/>
                  </a:lnTo>
                  <a:lnTo>
                    <a:pt x="0" y="2157197"/>
                  </a:lnTo>
                  <a:close/>
                </a:path>
              </a:pathLst>
            </a:custGeom>
            <a:solidFill>
              <a:srgbClr val="BCAAD0"/>
            </a:solidFill>
          </p:spPr>
        </p:sp>
        <p:sp>
          <p:nvSpPr>
            <p:cNvPr id="17" name="TextBox 17"/>
            <p:cNvSpPr txBox="1"/>
            <p:nvPr/>
          </p:nvSpPr>
          <p:spPr>
            <a:xfrm>
              <a:off x="0" y="-38100"/>
              <a:ext cx="87246" cy="2195297"/>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17956739" y="0"/>
            <a:ext cx="331261" cy="3012480"/>
            <a:chOff x="0" y="0"/>
            <a:chExt cx="87246" cy="793410"/>
          </a:xfrm>
        </p:grpSpPr>
        <p:sp>
          <p:nvSpPr>
            <p:cNvPr id="19" name="Freeform 19"/>
            <p:cNvSpPr/>
            <p:nvPr/>
          </p:nvSpPr>
          <p:spPr>
            <a:xfrm>
              <a:off x="0" y="0"/>
              <a:ext cx="87246" cy="793410"/>
            </a:xfrm>
            <a:custGeom>
              <a:avLst/>
              <a:gdLst/>
              <a:ahLst/>
              <a:cxnLst/>
              <a:rect l="l" t="t" r="r" b="b"/>
              <a:pathLst>
                <a:path w="87246" h="793410">
                  <a:moveTo>
                    <a:pt x="0" y="0"/>
                  </a:moveTo>
                  <a:lnTo>
                    <a:pt x="87246" y="0"/>
                  </a:lnTo>
                  <a:lnTo>
                    <a:pt x="87246" y="793410"/>
                  </a:lnTo>
                  <a:lnTo>
                    <a:pt x="0" y="793410"/>
                  </a:lnTo>
                  <a:close/>
                </a:path>
              </a:pathLst>
            </a:custGeom>
            <a:solidFill>
              <a:srgbClr val="BCAAD0"/>
            </a:solidFill>
          </p:spPr>
        </p:sp>
        <p:sp>
          <p:nvSpPr>
            <p:cNvPr id="20" name="TextBox 20"/>
            <p:cNvSpPr txBox="1"/>
            <p:nvPr/>
          </p:nvSpPr>
          <p:spPr>
            <a:xfrm>
              <a:off x="0" y="-38100"/>
              <a:ext cx="87246" cy="831510"/>
            </a:xfrm>
            <a:prstGeom prst="rect">
              <a:avLst/>
            </a:prstGeom>
          </p:spPr>
          <p:txBody>
            <a:bodyPr lIns="50800" tIns="50800" rIns="50800" bIns="50800" rtlCol="0" anchor="ctr"/>
            <a:lstStyle/>
            <a:p>
              <a:pPr algn="ctr">
                <a:lnSpc>
                  <a:spcPts val="2659"/>
                </a:lnSpc>
                <a:spcBef>
                  <a:spcPct val="0"/>
                </a:spcBef>
              </a:pPr>
              <a:endParaRPr/>
            </a:p>
          </p:txBody>
        </p:sp>
      </p:grpSp>
      <p:grpSp>
        <p:nvGrpSpPr>
          <p:cNvPr id="21" name="Group 21"/>
          <p:cNvGrpSpPr/>
          <p:nvPr/>
        </p:nvGrpSpPr>
        <p:grpSpPr>
          <a:xfrm rot="-5400000">
            <a:off x="17610603" y="9775233"/>
            <a:ext cx="331261" cy="692272"/>
            <a:chOff x="0" y="0"/>
            <a:chExt cx="87246" cy="182327"/>
          </a:xfrm>
        </p:grpSpPr>
        <p:sp>
          <p:nvSpPr>
            <p:cNvPr id="22" name="Freeform 22"/>
            <p:cNvSpPr/>
            <p:nvPr/>
          </p:nvSpPr>
          <p:spPr>
            <a:xfrm>
              <a:off x="0" y="0"/>
              <a:ext cx="87246" cy="182327"/>
            </a:xfrm>
            <a:custGeom>
              <a:avLst/>
              <a:gdLst/>
              <a:ahLst/>
              <a:cxnLst/>
              <a:rect l="l" t="t" r="r" b="b"/>
              <a:pathLst>
                <a:path w="87246" h="182327">
                  <a:moveTo>
                    <a:pt x="0" y="0"/>
                  </a:moveTo>
                  <a:lnTo>
                    <a:pt x="87246" y="0"/>
                  </a:lnTo>
                  <a:lnTo>
                    <a:pt x="87246" y="182327"/>
                  </a:lnTo>
                  <a:lnTo>
                    <a:pt x="0" y="182327"/>
                  </a:lnTo>
                  <a:close/>
                </a:path>
              </a:pathLst>
            </a:custGeom>
            <a:solidFill>
              <a:srgbClr val="A3FBE5"/>
            </a:solidFill>
          </p:spPr>
        </p:sp>
        <p:sp>
          <p:nvSpPr>
            <p:cNvPr id="23" name="TextBox 23"/>
            <p:cNvSpPr txBox="1"/>
            <p:nvPr/>
          </p:nvSpPr>
          <p:spPr>
            <a:xfrm>
              <a:off x="0" y="-38100"/>
              <a:ext cx="87246" cy="220427"/>
            </a:xfrm>
            <a:prstGeom prst="rect">
              <a:avLst/>
            </a:prstGeom>
          </p:spPr>
          <p:txBody>
            <a:bodyPr lIns="50800" tIns="50800" rIns="50800" bIns="50800" rtlCol="0" anchor="ctr"/>
            <a:lstStyle/>
            <a:p>
              <a:pPr algn="ctr">
                <a:lnSpc>
                  <a:spcPts val="2659"/>
                </a:lnSpc>
                <a:spcBef>
                  <a:spcPct val="0"/>
                </a:spcBef>
              </a:pPr>
              <a:endParaRPr/>
            </a:p>
          </p:txBody>
        </p:sp>
      </p:grpSp>
      <p:grpSp>
        <p:nvGrpSpPr>
          <p:cNvPr id="24" name="Group 24"/>
          <p:cNvGrpSpPr/>
          <p:nvPr/>
        </p:nvGrpSpPr>
        <p:grpSpPr>
          <a:xfrm rot="-5400000">
            <a:off x="1637154" y="8484216"/>
            <a:ext cx="331261" cy="3274307"/>
            <a:chOff x="0" y="0"/>
            <a:chExt cx="87246" cy="862369"/>
          </a:xfrm>
        </p:grpSpPr>
        <p:sp>
          <p:nvSpPr>
            <p:cNvPr id="25" name="Freeform 25"/>
            <p:cNvSpPr/>
            <p:nvPr/>
          </p:nvSpPr>
          <p:spPr>
            <a:xfrm>
              <a:off x="0" y="0"/>
              <a:ext cx="87246" cy="862369"/>
            </a:xfrm>
            <a:custGeom>
              <a:avLst/>
              <a:gdLst/>
              <a:ahLst/>
              <a:cxnLst/>
              <a:rect l="l" t="t" r="r" b="b"/>
              <a:pathLst>
                <a:path w="87246" h="862369">
                  <a:moveTo>
                    <a:pt x="0" y="0"/>
                  </a:moveTo>
                  <a:lnTo>
                    <a:pt x="87246" y="0"/>
                  </a:lnTo>
                  <a:lnTo>
                    <a:pt x="87246" y="862369"/>
                  </a:lnTo>
                  <a:lnTo>
                    <a:pt x="0" y="862369"/>
                  </a:lnTo>
                  <a:close/>
                </a:path>
              </a:pathLst>
            </a:custGeom>
            <a:solidFill>
              <a:srgbClr val="F9ECB8"/>
            </a:solidFill>
          </p:spPr>
        </p:sp>
        <p:sp>
          <p:nvSpPr>
            <p:cNvPr id="26" name="TextBox 26"/>
            <p:cNvSpPr txBox="1"/>
            <p:nvPr/>
          </p:nvSpPr>
          <p:spPr>
            <a:xfrm>
              <a:off x="0" y="-38100"/>
              <a:ext cx="87246" cy="900469"/>
            </a:xfrm>
            <a:prstGeom prst="rect">
              <a:avLst/>
            </a:prstGeom>
          </p:spPr>
          <p:txBody>
            <a:bodyPr lIns="50800" tIns="50800" rIns="50800" bIns="50800" rtlCol="0" anchor="ctr"/>
            <a:lstStyle/>
            <a:p>
              <a:pPr algn="ctr">
                <a:lnSpc>
                  <a:spcPts val="2659"/>
                </a:lnSpc>
                <a:spcBef>
                  <a:spcPct val="0"/>
                </a:spcBef>
              </a:pPr>
              <a:endParaRPr/>
            </a:p>
          </p:txBody>
        </p:sp>
      </p:grpSp>
      <p:grpSp>
        <p:nvGrpSpPr>
          <p:cNvPr id="27" name="Group 27"/>
          <p:cNvGrpSpPr/>
          <p:nvPr/>
        </p:nvGrpSpPr>
        <p:grpSpPr>
          <a:xfrm rot="-5400000">
            <a:off x="10235886" y="3037756"/>
            <a:ext cx="331261" cy="14167228"/>
            <a:chOff x="0" y="0"/>
            <a:chExt cx="87246" cy="3731286"/>
          </a:xfrm>
        </p:grpSpPr>
        <p:sp>
          <p:nvSpPr>
            <p:cNvPr id="28" name="Freeform 28"/>
            <p:cNvSpPr/>
            <p:nvPr/>
          </p:nvSpPr>
          <p:spPr>
            <a:xfrm>
              <a:off x="0" y="0"/>
              <a:ext cx="87246" cy="3731286"/>
            </a:xfrm>
            <a:custGeom>
              <a:avLst/>
              <a:gdLst/>
              <a:ahLst/>
              <a:cxnLst/>
              <a:rect l="l" t="t" r="r" b="b"/>
              <a:pathLst>
                <a:path w="87246" h="3731286">
                  <a:moveTo>
                    <a:pt x="0" y="0"/>
                  </a:moveTo>
                  <a:lnTo>
                    <a:pt x="87246" y="0"/>
                  </a:lnTo>
                  <a:lnTo>
                    <a:pt x="87246" y="3731286"/>
                  </a:lnTo>
                  <a:lnTo>
                    <a:pt x="0" y="3731286"/>
                  </a:lnTo>
                  <a:close/>
                </a:path>
              </a:pathLst>
            </a:custGeom>
            <a:solidFill>
              <a:srgbClr val="BCAAD0"/>
            </a:solidFill>
          </p:spPr>
        </p:sp>
        <p:sp>
          <p:nvSpPr>
            <p:cNvPr id="29" name="TextBox 29"/>
            <p:cNvSpPr txBox="1"/>
            <p:nvPr/>
          </p:nvSpPr>
          <p:spPr>
            <a:xfrm>
              <a:off x="0" y="-38100"/>
              <a:ext cx="87246" cy="3769386"/>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30"/>
          <p:cNvSpPr/>
          <p:nvPr/>
        </p:nvSpPr>
        <p:spPr>
          <a:xfrm>
            <a:off x="1293192" y="2350049"/>
            <a:ext cx="15701615" cy="6908251"/>
          </a:xfrm>
          <a:custGeom>
            <a:avLst/>
            <a:gdLst/>
            <a:ahLst/>
            <a:cxnLst/>
            <a:rect l="l" t="t" r="r" b="b"/>
            <a:pathLst>
              <a:path w="15701615" h="6908251">
                <a:moveTo>
                  <a:pt x="0" y="0"/>
                </a:moveTo>
                <a:lnTo>
                  <a:pt x="15701616" y="0"/>
                </a:lnTo>
                <a:lnTo>
                  <a:pt x="15701616" y="6908251"/>
                </a:lnTo>
                <a:lnTo>
                  <a:pt x="0" y="6908251"/>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782</Words>
  <Application>Microsoft Office PowerPoint</Application>
  <PresentationFormat>Custom</PresentationFormat>
  <Paragraphs>78</Paragraphs>
  <Slides>30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9" baseType="lpstr">
      <vt:lpstr>Lato</vt:lpstr>
      <vt:lpstr>Arial</vt:lpstr>
      <vt:lpstr>Lato Bold</vt:lpstr>
      <vt:lpstr>Canva Sans</vt:lpstr>
      <vt:lpstr>Arial Bold</vt:lpstr>
      <vt:lpstr>Calibri</vt:lpstr>
      <vt:lpstr>Arial Black</vt:lpstr>
      <vt:lpstr>Office Theme</vt:lpstr>
      <vt:lpstr>Microsoft Excel Macro-Enabled 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ANALYSIS</dc:title>
  <dc:creator>user</dc:creator>
  <cp:lastModifiedBy>Microsoft account</cp:lastModifiedBy>
  <cp:revision>2</cp:revision>
  <dcterms:created xsi:type="dcterms:W3CDTF">2006-08-16T00:00:00Z</dcterms:created>
  <dcterms:modified xsi:type="dcterms:W3CDTF">2023-11-19T17:57:18Z</dcterms:modified>
  <dc:identifier>DAF0nO5uA20</dc:identifier>
</cp:coreProperties>
</file>